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 id="262" r:id="rId6"/>
    <p:sldId id="276" r:id="rId7"/>
    <p:sldId id="264" r:id="rId8"/>
    <p:sldId id="263" r:id="rId9"/>
    <p:sldId id="265" r:id="rId10"/>
    <p:sldId id="266" r:id="rId11"/>
    <p:sldId id="267" r:id="rId12"/>
    <p:sldId id="268" r:id="rId13"/>
    <p:sldId id="274" r:id="rId14"/>
    <p:sldId id="269" r:id="rId15"/>
    <p:sldId id="270" r:id="rId16"/>
    <p:sldId id="271" r:id="rId17"/>
    <p:sldId id="272" r:id="rId18"/>
    <p:sldId id="27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7696-80EC-4242-A683-0EE5C5239A7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4188453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7696-80EC-4242-A683-0EE5C5239A7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3841769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7696-80EC-4242-A683-0EE5C5239A7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3512946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7696-80EC-4242-A683-0EE5C5239A7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3808695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7696-80EC-4242-A683-0EE5C5239A7B}" type="datetimeFigureOut">
              <a:rPr lang="en-US" smtClean="0"/>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218884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7696-80EC-4242-A683-0EE5C5239A7B}"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372458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7696-80EC-4242-A683-0EE5C5239A7B}" type="datetimeFigureOut">
              <a:rPr lang="en-US" smtClean="0"/>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1085956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7696-80EC-4242-A683-0EE5C5239A7B}" type="datetimeFigureOut">
              <a:rPr lang="en-US" smtClean="0"/>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360582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7696-80EC-4242-A683-0EE5C5239A7B}" type="datetimeFigureOut">
              <a:rPr lang="en-US" smtClean="0"/>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273169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7696-80EC-4242-A683-0EE5C5239A7B}"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360491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7696-80EC-4242-A683-0EE5C5239A7B}" type="datetimeFigureOut">
              <a:rPr lang="en-US" smtClean="0"/>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B82D0-7D07-4A19-818A-02381BEFFA1A}" type="slidenum">
              <a:rPr lang="en-US" smtClean="0"/>
              <a:t>‹#›</a:t>
            </a:fld>
            <a:endParaRPr lang="en-US"/>
          </a:p>
        </p:txBody>
      </p:sp>
    </p:spTree>
    <p:extLst>
      <p:ext uri="{BB962C8B-B14F-4D97-AF65-F5344CB8AC3E}">
        <p14:creationId xmlns:p14="http://schemas.microsoft.com/office/powerpoint/2010/main" val="1618348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7696-80EC-4242-A683-0EE5C5239A7B}" type="datetimeFigureOut">
              <a:rPr lang="en-US" smtClean="0"/>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B82D0-7D07-4A19-818A-02381BEFFA1A}" type="slidenum">
              <a:rPr lang="en-US" smtClean="0"/>
              <a:t>‹#›</a:t>
            </a:fld>
            <a:endParaRPr lang="en-US"/>
          </a:p>
        </p:txBody>
      </p:sp>
    </p:spTree>
    <p:extLst>
      <p:ext uri="{BB962C8B-B14F-4D97-AF65-F5344CB8AC3E}">
        <p14:creationId xmlns:p14="http://schemas.microsoft.com/office/powerpoint/2010/main" val="4156674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tif"/><Relationship Id="rId5" Type="http://schemas.openxmlformats.org/officeDocument/2006/relationships/image" Target="../media/image1.jpg"/><Relationship Id="rId4" Type="http://schemas.openxmlformats.org/officeDocument/2006/relationships/hyperlink" Target="http://texashistory.unt.edu/ark:/67531/metapth44766/m1/1/"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texashistory.unt.edu/ark:/67531/metapth5828/m1/107/"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0.jpg"/><Relationship Id="rId5" Type="http://schemas.openxmlformats.org/officeDocument/2006/relationships/hyperlink" Target="http://www.firstpeople.us/FP-Html-Pictures/HowardTerpning_pg4.html"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hyperlink" Target="http://www.native-languages.org/comanche_guide.htm" TargetMode="Externa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texashistory.unt.edu/ark:/67531/metapth5828/m1/415/"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exashistory.unt.edu/ark:/67531/metapth44338_l_0085/"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www.native-languages.org/apache_guide.htm" TargetMode="External"/><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audio" Target="../media/audio2.wav"/><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exashistory.unt.edu/ark:/67531/metapth38509_l_AR4064812_03/"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texashistory.unt.edu/ark:/67531/metapth27838_l_peo03_317/"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hyperlink" Target="http://www.native-languages.org/comanche_guide.htm" TargetMode="External"/><Relationship Id="rId7"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hyperlink" Target="http://www.native-languages.org/caddo_guide.htm"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exasbeyondhistory.net/kids/buffalo.html"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42" y="10886"/>
            <a:ext cx="5413557" cy="6606868"/>
          </a:xfrm>
          <a:prstGeom prst="rect">
            <a:avLst/>
          </a:prstGeom>
        </p:spPr>
      </p:pic>
      <p:sp>
        <p:nvSpPr>
          <p:cNvPr id="2" name="Title 1"/>
          <p:cNvSpPr>
            <a:spLocks noGrp="1"/>
          </p:cNvSpPr>
          <p:nvPr>
            <p:ph type="ctrTitle"/>
          </p:nvPr>
        </p:nvSpPr>
        <p:spPr>
          <a:xfrm>
            <a:off x="2601685" y="533400"/>
            <a:ext cx="6531429" cy="1470025"/>
          </a:xfrm>
        </p:spPr>
        <p:txBody>
          <a:bodyPr/>
          <a:lstStyle/>
          <a:p>
            <a:r>
              <a:rPr lang="en-US" b="1" dirty="0" smtClean="0">
                <a:solidFill>
                  <a:schemeClr val="accent2">
                    <a:lumMod val="75000"/>
                  </a:schemeClr>
                </a:solidFill>
              </a:rPr>
              <a:t>Native Americans</a:t>
            </a:r>
            <a:endParaRPr lang="en-US" b="1" dirty="0">
              <a:solidFill>
                <a:schemeClr val="accent2">
                  <a:lumMod val="75000"/>
                </a:schemeClr>
              </a:solidFill>
            </a:endParaRPr>
          </a:p>
        </p:txBody>
      </p:sp>
      <p:sp>
        <p:nvSpPr>
          <p:cNvPr id="3" name="Subtitle 2"/>
          <p:cNvSpPr>
            <a:spLocks noGrp="1"/>
          </p:cNvSpPr>
          <p:nvPr>
            <p:ph type="subTitle" idx="1"/>
          </p:nvPr>
        </p:nvSpPr>
        <p:spPr>
          <a:xfrm>
            <a:off x="2779620" y="1752600"/>
            <a:ext cx="6096000" cy="838200"/>
          </a:xfrm>
        </p:spPr>
        <p:txBody>
          <a:bodyPr/>
          <a:lstStyle/>
          <a:p>
            <a:r>
              <a:rPr lang="en-US" dirty="0" smtClean="0">
                <a:solidFill>
                  <a:schemeClr val="bg1">
                    <a:lumMod val="50000"/>
                  </a:schemeClr>
                </a:solidFill>
              </a:rPr>
              <a:t>Multiple Choice Game</a:t>
            </a:r>
            <a:endParaRPr lang="en-US" dirty="0">
              <a:solidFill>
                <a:schemeClr val="bg1">
                  <a:lumMod val="50000"/>
                </a:schemeClr>
              </a:solidFill>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28" y="5867400"/>
            <a:ext cx="5727700" cy="901700"/>
          </a:xfrm>
          <a:prstGeom prst="rect">
            <a:avLst/>
          </a:prstGeom>
        </p:spPr>
      </p:pic>
      <p:pic>
        <p:nvPicPr>
          <p:cNvPr id="5" name="NightChant_SandovalBega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553200" y="3429000"/>
            <a:ext cx="609600" cy="609600"/>
          </a:xfrm>
          <a:prstGeom prst="rect">
            <a:avLst/>
          </a:prstGeom>
        </p:spPr>
      </p:pic>
      <p:sp>
        <p:nvSpPr>
          <p:cNvPr id="7" name="TextBox 6"/>
          <p:cNvSpPr txBox="1"/>
          <p:nvPr/>
        </p:nvSpPr>
        <p:spPr>
          <a:xfrm>
            <a:off x="228600" y="4861449"/>
            <a:ext cx="1157689" cy="415498"/>
          </a:xfrm>
          <a:prstGeom prst="rect">
            <a:avLst/>
          </a:prstGeom>
          <a:noFill/>
        </p:spPr>
        <p:txBody>
          <a:bodyPr wrap="none" rtlCol="0">
            <a:spAutoFit/>
          </a:bodyPr>
          <a:lstStyle/>
          <a:p>
            <a:r>
              <a:rPr lang="en-US" sz="1050" dirty="0" smtClean="0"/>
              <a:t>James Earl </a:t>
            </a:r>
            <a:r>
              <a:rPr lang="en-US" sz="1050" dirty="0"/>
              <a:t>Fraser</a:t>
            </a:r>
            <a:r>
              <a:rPr lang="en-US" sz="1050" dirty="0" smtClean="0"/>
              <a:t> </a:t>
            </a:r>
          </a:p>
          <a:p>
            <a:r>
              <a:rPr lang="en-US" sz="1050" dirty="0" smtClean="0"/>
              <a:t>End </a:t>
            </a:r>
            <a:r>
              <a:rPr lang="en-US" sz="1050" dirty="0"/>
              <a:t>of the Trail</a:t>
            </a:r>
          </a:p>
        </p:txBody>
      </p:sp>
    </p:spTree>
    <p:extLst>
      <p:ext uri="{BB962C8B-B14F-4D97-AF65-F5344CB8AC3E}">
        <p14:creationId xmlns:p14="http://schemas.microsoft.com/office/powerpoint/2010/main" val="190152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3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a:t>
            </a:r>
            <a:r>
              <a:rPr lang="en-US" dirty="0" smtClean="0"/>
              <a:t>Indians!</a:t>
            </a:r>
            <a:endParaRPr lang="en-US" dirty="0"/>
          </a:p>
        </p:txBody>
      </p:sp>
      <p:sp>
        <p:nvSpPr>
          <p:cNvPr id="6" name="TextBox 5"/>
          <p:cNvSpPr txBox="1"/>
          <p:nvPr/>
        </p:nvSpPr>
        <p:spPr>
          <a:xfrm>
            <a:off x="1143000" y="5842337"/>
            <a:ext cx="7086600" cy="1015663"/>
          </a:xfrm>
          <a:prstGeom prst="rect">
            <a:avLst/>
          </a:prstGeom>
          <a:noFill/>
        </p:spPr>
        <p:txBody>
          <a:bodyPr wrap="square" rtlCol="0">
            <a:spAutoFit/>
          </a:bodyPr>
          <a:lstStyle/>
          <a:p>
            <a:r>
              <a:rPr lang="en-US" sz="1200" dirty="0" smtClean="0"/>
              <a:t>Thrall, Homer S.. A pictorial history of Texas, from the earliest visits of European adventurers, to A.D. 1879. Embracing the periods of missions, colonization, the revolution the republic, and the state; also, a topographical description of the country ... together with its Indian tribes and their wars, and biographical sketches of hundreds of its leading historical characters. Also, a list of the countries, with historical and topical notes, and descriptions of the public institutions of the state., Book, 1879</a:t>
            </a:r>
            <a:endParaRPr lang="en-US" sz="1200"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219200"/>
            <a:ext cx="6184906" cy="4630340"/>
          </a:xfrm>
          <a:prstGeom prst="rect">
            <a:avLst/>
          </a:prstGeom>
        </p:spPr>
      </p:pic>
    </p:spTree>
    <p:extLst>
      <p:ext uri="{BB962C8B-B14F-4D97-AF65-F5344CB8AC3E}">
        <p14:creationId xmlns:p14="http://schemas.microsoft.com/office/powerpoint/2010/main" val="328703858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dance called to </a:t>
            </a:r>
            <a:r>
              <a:rPr lang="en-US" dirty="0" smtClean="0"/>
              <a:t/>
            </a:r>
            <a:br>
              <a:rPr lang="en-US" dirty="0" smtClean="0"/>
            </a:br>
            <a:r>
              <a:rPr lang="en-US" dirty="0" smtClean="0"/>
              <a:t>“</a:t>
            </a:r>
            <a:r>
              <a:rPr lang="en-US" dirty="0" smtClean="0"/>
              <a:t>bring the sun </a:t>
            </a:r>
            <a:r>
              <a:rPr lang="en-US" dirty="0" smtClean="0"/>
              <a:t>back”?</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Sun Twist</a:t>
            </a:r>
          </a:p>
          <a:p>
            <a:pPr marL="0" indent="0" algn="ctr">
              <a:buNone/>
            </a:pPr>
            <a:endParaRPr lang="en-US" dirty="0" smtClean="0"/>
          </a:p>
          <a:p>
            <a:pPr marL="0" indent="0" algn="ctr">
              <a:buNone/>
            </a:pPr>
            <a:r>
              <a:rPr lang="en-US" dirty="0" smtClean="0"/>
              <a:t>Sun Jump</a:t>
            </a:r>
          </a:p>
          <a:p>
            <a:pPr marL="0" indent="0" algn="ctr">
              <a:buNone/>
            </a:pPr>
            <a:endParaRPr lang="en-US" dirty="0" smtClean="0"/>
          </a:p>
          <a:p>
            <a:pPr marL="0" indent="0" algn="ctr">
              <a:buNone/>
            </a:pPr>
            <a:r>
              <a:rPr lang="en-US" dirty="0" smtClean="0"/>
              <a:t>Sun Dance</a:t>
            </a:r>
          </a:p>
          <a:p>
            <a:pPr marL="0" indent="0" algn="ctr">
              <a:buNone/>
            </a:pPr>
            <a:endParaRPr lang="en-US" dirty="0" smtClean="0"/>
          </a:p>
          <a:p>
            <a:pPr marL="0" indent="0" algn="ctr">
              <a:buNone/>
            </a:pPr>
            <a:r>
              <a:rPr lang="en-US" dirty="0" smtClean="0"/>
              <a:t>Sun Hop</a:t>
            </a:r>
            <a:endParaRPr lang="en-US"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9440928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a:t>
            </a:r>
            <a:r>
              <a:rPr lang="en-US" dirty="0" smtClean="0"/>
              <a:t>Sun Dance!</a:t>
            </a:r>
            <a:endParaRPr lang="en-US" dirty="0"/>
          </a:p>
        </p:txBody>
      </p:sp>
      <p:sp>
        <p:nvSpPr>
          <p:cNvPr id="6" name="TextBox 5"/>
          <p:cNvSpPr txBox="1"/>
          <p:nvPr/>
        </p:nvSpPr>
        <p:spPr>
          <a:xfrm>
            <a:off x="7200900" y="3020704"/>
            <a:ext cx="1447800" cy="1384995"/>
          </a:xfrm>
          <a:prstGeom prst="rect">
            <a:avLst/>
          </a:prstGeom>
          <a:noFill/>
        </p:spPr>
        <p:txBody>
          <a:bodyPr wrap="square" rtlCol="0">
            <a:spAutoFit/>
          </a:bodyPr>
          <a:lstStyle/>
          <a:p>
            <a:r>
              <a:rPr lang="en-US" sz="1200" dirty="0" smtClean="0"/>
              <a:t>Performance :</a:t>
            </a:r>
          </a:p>
          <a:p>
            <a:r>
              <a:rPr lang="en-US" sz="1200" dirty="0" smtClean="0"/>
              <a:t>Sun Dance. American Indian Dances. 1958. Smithsonian Center for </a:t>
            </a:r>
            <a:r>
              <a:rPr lang="en-US" sz="1200" dirty="0" err="1" smtClean="0"/>
              <a:t>Folklife</a:t>
            </a:r>
            <a:r>
              <a:rPr lang="en-US" sz="1200" dirty="0" smtClean="0"/>
              <a:t> and Cultural Heritage.</a:t>
            </a:r>
            <a:endParaRPr lang="en-US" sz="1200" dirty="0"/>
          </a:p>
        </p:txBody>
      </p:sp>
      <p:pic>
        <p:nvPicPr>
          <p:cNvPr id="4" name="FW06510_03.3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24800" y="228600"/>
            <a:ext cx="609600" cy="609600"/>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33600" y="1122401"/>
            <a:ext cx="4724400" cy="5603793"/>
          </a:xfrm>
          <a:prstGeom prst="rect">
            <a:avLst/>
          </a:prstGeom>
        </p:spPr>
      </p:pic>
      <p:sp>
        <p:nvSpPr>
          <p:cNvPr id="7" name="TextBox 6"/>
          <p:cNvSpPr txBox="1"/>
          <p:nvPr/>
        </p:nvSpPr>
        <p:spPr>
          <a:xfrm>
            <a:off x="304800" y="3390036"/>
            <a:ext cx="1676400" cy="646331"/>
          </a:xfrm>
          <a:prstGeom prst="rect">
            <a:avLst/>
          </a:prstGeom>
          <a:noFill/>
        </p:spPr>
        <p:txBody>
          <a:bodyPr wrap="square" rtlCol="0">
            <a:spAutoFit/>
          </a:bodyPr>
          <a:lstStyle/>
          <a:p>
            <a:r>
              <a:rPr lang="en-US" sz="1200" b="1" dirty="0" smtClean="0"/>
              <a:t>Painting :</a:t>
            </a:r>
          </a:p>
          <a:p>
            <a:r>
              <a:rPr lang="en-US" sz="1200" b="1" dirty="0" smtClean="0"/>
              <a:t>Howard </a:t>
            </a:r>
            <a:r>
              <a:rPr lang="en-US" sz="1200" b="1" dirty="0" err="1" smtClean="0"/>
              <a:t>Terpning</a:t>
            </a:r>
            <a:r>
              <a:rPr lang="en-US" sz="1200" b="1" dirty="0" smtClean="0"/>
              <a:t>, Prepare For Sun Dance</a:t>
            </a:r>
            <a:endParaRPr lang="en-US" sz="1200" dirty="0"/>
          </a:p>
        </p:txBody>
      </p:sp>
    </p:spTree>
    <p:extLst>
      <p:ext uri="{BB962C8B-B14F-4D97-AF65-F5344CB8AC3E}">
        <p14:creationId xmlns:p14="http://schemas.microsoft.com/office/powerpoint/2010/main" val="389002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23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Practice speaking Comanche</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smtClean="0"/>
          </a:p>
        </p:txBody>
      </p:sp>
      <p:sp>
        <p:nvSpPr>
          <p:cNvPr id="10" name="TextBox 9"/>
          <p:cNvSpPr txBox="1"/>
          <p:nvPr/>
        </p:nvSpPr>
        <p:spPr>
          <a:xfrm>
            <a:off x="609600" y="2971800"/>
            <a:ext cx="1872343"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t>"</a:t>
            </a:r>
            <a:r>
              <a:rPr lang="en-US" sz="2000" dirty="0" err="1"/>
              <a:t>ura</a:t>
            </a:r>
            <a:r>
              <a:rPr lang="en-US" sz="2000" dirty="0"/>
              <a:t>" </a:t>
            </a:r>
            <a:r>
              <a:rPr lang="en-US" sz="2000" dirty="0" smtClean="0"/>
              <a:t>(</a:t>
            </a:r>
            <a:r>
              <a:rPr lang="en-US" sz="2000" dirty="0" err="1" smtClean="0"/>
              <a:t>ur</a:t>
            </a:r>
            <a:r>
              <a:rPr lang="en-US" sz="2000" dirty="0" smtClean="0"/>
              <a:t>-ah</a:t>
            </a:r>
            <a:r>
              <a:rPr lang="en-US" sz="2000" dirty="0"/>
              <a:t>) </a:t>
            </a:r>
            <a:endParaRPr lang="en-US" sz="2000" dirty="0" smtClean="0"/>
          </a:p>
          <a:p>
            <a:pPr algn="ctr"/>
            <a:endParaRPr lang="en-US" sz="2000" dirty="0"/>
          </a:p>
          <a:p>
            <a:pPr algn="ctr"/>
            <a:r>
              <a:rPr lang="en-US" sz="2000" dirty="0" smtClean="0"/>
              <a:t>means </a:t>
            </a:r>
          </a:p>
          <a:p>
            <a:pPr algn="ctr"/>
            <a:r>
              <a:rPr lang="en-US" sz="2000" dirty="0" smtClean="0"/>
              <a:t>"</a:t>
            </a:r>
            <a:r>
              <a:rPr lang="en-US" sz="2000" dirty="0"/>
              <a:t>thank you." </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1295400"/>
            <a:ext cx="4830358" cy="5486400"/>
          </a:xfrm>
          <a:prstGeom prst="rect">
            <a:avLst/>
          </a:prstGeom>
        </p:spPr>
      </p:pic>
    </p:spTree>
    <p:extLst>
      <p:ext uri="{BB962C8B-B14F-4D97-AF65-F5344CB8AC3E}">
        <p14:creationId xmlns:p14="http://schemas.microsoft.com/office/powerpoint/2010/main" val="1235172317"/>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5" name="applause.wav"/>
          </p:stSnd>
        </p:sndAc>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 the Caddo live?</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Plains</a:t>
            </a:r>
          </a:p>
          <a:p>
            <a:pPr marL="0" indent="0" algn="ctr">
              <a:buNone/>
            </a:pPr>
            <a:endParaRPr lang="en-US" dirty="0" smtClean="0"/>
          </a:p>
          <a:p>
            <a:pPr marL="0" indent="0" algn="ctr">
              <a:buNone/>
            </a:pPr>
            <a:r>
              <a:rPr lang="en-US" dirty="0" smtClean="0"/>
              <a:t>Mountains</a:t>
            </a:r>
          </a:p>
          <a:p>
            <a:pPr marL="0" indent="0" algn="ctr">
              <a:buNone/>
            </a:pPr>
            <a:endParaRPr lang="en-US" dirty="0" smtClean="0"/>
          </a:p>
          <a:p>
            <a:pPr marL="0" indent="0" algn="ctr">
              <a:buNone/>
            </a:pPr>
            <a:r>
              <a:rPr lang="en-US" dirty="0" smtClean="0"/>
              <a:t>Gulf Coast</a:t>
            </a:r>
          </a:p>
          <a:p>
            <a:pPr marL="0" indent="0" algn="ctr">
              <a:buNone/>
            </a:pPr>
            <a:endParaRPr lang="en-US" dirty="0" smtClean="0"/>
          </a:p>
          <a:p>
            <a:pPr marL="0" indent="0" algn="ctr">
              <a:buNone/>
            </a:pPr>
            <a:r>
              <a:rPr lang="en-US" dirty="0" smtClean="0"/>
              <a:t>Panhandle</a:t>
            </a:r>
            <a:endParaRPr lang="en-US"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023127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a:t>
            </a:r>
            <a:r>
              <a:rPr lang="en-US" dirty="0" smtClean="0"/>
              <a:t>Plains!</a:t>
            </a:r>
            <a:endParaRPr lang="en-US" dirty="0"/>
          </a:p>
        </p:txBody>
      </p:sp>
      <p:sp>
        <p:nvSpPr>
          <p:cNvPr id="6" name="TextBox 5"/>
          <p:cNvSpPr txBox="1"/>
          <p:nvPr/>
        </p:nvSpPr>
        <p:spPr>
          <a:xfrm>
            <a:off x="1143000" y="5842337"/>
            <a:ext cx="7086600" cy="1015663"/>
          </a:xfrm>
          <a:prstGeom prst="rect">
            <a:avLst/>
          </a:prstGeom>
          <a:noFill/>
        </p:spPr>
        <p:txBody>
          <a:bodyPr wrap="square" rtlCol="0">
            <a:spAutoFit/>
          </a:bodyPr>
          <a:lstStyle/>
          <a:p>
            <a:r>
              <a:rPr lang="en-US" sz="1200" dirty="0" smtClean="0"/>
              <a:t>Thrall, Homer S.. A pictorial history of Texas, from the earliest visits of European adventurers, to A.D. 1879. Embracing the periods of missions, colonization, the revolution the republic, and the state; also, a topographical description of the country ... together with its Indian tribes and their wars, and biographical sketches of hundreds of its leading historical characters. Also, a list of the countries, with historical and topical notes, and descriptions of the public institutions of the state., Book, 1879</a:t>
            </a:r>
            <a:endParaRPr lang="en-US" sz="1200"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1128757"/>
            <a:ext cx="3048000" cy="4600486"/>
          </a:xfrm>
          <a:prstGeom prst="rect">
            <a:avLst/>
          </a:prstGeom>
        </p:spPr>
      </p:pic>
    </p:spTree>
    <p:extLst>
      <p:ext uri="{BB962C8B-B14F-4D97-AF65-F5344CB8AC3E}">
        <p14:creationId xmlns:p14="http://schemas.microsoft.com/office/powerpoint/2010/main" val="135871133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did the Caddo eat?</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Corn</a:t>
            </a:r>
          </a:p>
          <a:p>
            <a:pPr marL="0" indent="0" algn="ctr">
              <a:buNone/>
            </a:pPr>
            <a:endParaRPr lang="en-US" dirty="0" smtClean="0"/>
          </a:p>
          <a:p>
            <a:pPr marL="0" indent="0" algn="ctr">
              <a:buNone/>
            </a:pPr>
            <a:r>
              <a:rPr lang="en-US" dirty="0" smtClean="0"/>
              <a:t>Deer</a:t>
            </a:r>
          </a:p>
          <a:p>
            <a:pPr marL="0" indent="0" algn="ctr">
              <a:buNone/>
            </a:pPr>
            <a:endParaRPr lang="en-US" dirty="0" smtClean="0"/>
          </a:p>
          <a:p>
            <a:pPr marL="0" indent="0" algn="ctr">
              <a:buNone/>
            </a:pPr>
            <a:r>
              <a:rPr lang="en-US" dirty="0" smtClean="0"/>
              <a:t>Pumpkins</a:t>
            </a:r>
          </a:p>
          <a:p>
            <a:pPr marL="0" indent="0" algn="ctr">
              <a:buNone/>
            </a:pPr>
            <a:endParaRPr lang="en-US" dirty="0" smtClean="0"/>
          </a:p>
          <a:p>
            <a:pPr marL="0" indent="0" algn="ctr">
              <a:buNone/>
            </a:pPr>
            <a:r>
              <a:rPr lang="en-US" sz="2800" dirty="0" smtClean="0"/>
              <a:t>All of the Above</a:t>
            </a:r>
            <a:endParaRPr lang="en-US" sz="2800"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55202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a:t>
            </a:r>
            <a:r>
              <a:rPr lang="en-US" dirty="0"/>
              <a:t>a</a:t>
            </a:r>
            <a:r>
              <a:rPr lang="en-US" dirty="0" smtClean="0"/>
              <a:t>ll </a:t>
            </a:r>
            <a:r>
              <a:rPr lang="en-US" dirty="0" smtClean="0"/>
              <a:t>of the </a:t>
            </a:r>
            <a:r>
              <a:rPr lang="en-US" dirty="0"/>
              <a:t>a</a:t>
            </a:r>
            <a:r>
              <a:rPr lang="en-US" dirty="0" smtClean="0"/>
              <a:t>bove!</a:t>
            </a:r>
            <a:endParaRPr lang="en-US" dirty="0"/>
          </a:p>
        </p:txBody>
      </p:sp>
      <p:sp>
        <p:nvSpPr>
          <p:cNvPr id="6" name="TextBox 5"/>
          <p:cNvSpPr txBox="1"/>
          <p:nvPr/>
        </p:nvSpPr>
        <p:spPr>
          <a:xfrm>
            <a:off x="1143000" y="5842337"/>
            <a:ext cx="7086600" cy="461665"/>
          </a:xfrm>
          <a:prstGeom prst="rect">
            <a:avLst/>
          </a:prstGeom>
          <a:noFill/>
        </p:spPr>
        <p:txBody>
          <a:bodyPr wrap="square" rtlCol="0">
            <a:spAutoFit/>
          </a:bodyPr>
          <a:lstStyle/>
          <a:p>
            <a:r>
              <a:rPr lang="en-US" sz="1200" dirty="0" smtClean="0"/>
              <a:t>[Handful of corn], Photograph, </a:t>
            </a:r>
            <a:r>
              <a:rPr lang="en-US" sz="1200" dirty="0" err="1" smtClean="0"/>
              <a:t>n.d.</a:t>
            </a:r>
            <a:r>
              <a:rPr lang="en-US" sz="1200" dirty="0" smtClean="0"/>
              <a:t>; digital image, University of North Texas Libraries, The Portal to Texas History ; crediting Cattle Raisers Museum, Fort Worth, Texas. </a:t>
            </a:r>
            <a:endParaRPr lang="en-US" sz="1200"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500" y="1143000"/>
            <a:ext cx="3657600" cy="4534637"/>
          </a:xfrm>
          <a:prstGeom prst="rect">
            <a:avLst/>
          </a:prstGeom>
        </p:spPr>
      </p:pic>
    </p:spTree>
    <p:extLst>
      <p:ext uri="{BB962C8B-B14F-4D97-AF65-F5344CB8AC3E}">
        <p14:creationId xmlns:p14="http://schemas.microsoft.com/office/powerpoint/2010/main" val="214913721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Practice speaking Apache</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smtClean="0"/>
          </a:p>
        </p:txBody>
      </p:sp>
      <p:sp>
        <p:nvSpPr>
          <p:cNvPr id="10" name="TextBox 9"/>
          <p:cNvSpPr txBox="1"/>
          <p:nvPr/>
        </p:nvSpPr>
        <p:spPr>
          <a:xfrm>
            <a:off x="228599" y="5257800"/>
            <a:ext cx="3962401"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t>"ash" </a:t>
            </a:r>
            <a:endParaRPr lang="en-US" dirty="0" smtClean="0"/>
          </a:p>
          <a:p>
            <a:pPr algn="ctr"/>
            <a:r>
              <a:rPr lang="en-US" dirty="0" smtClean="0"/>
              <a:t>(</a:t>
            </a:r>
            <a:r>
              <a:rPr lang="en-US" dirty="0"/>
              <a:t>rhymes </a:t>
            </a:r>
            <a:r>
              <a:rPr lang="en-US" dirty="0" smtClean="0"/>
              <a:t>with 'gosh</a:t>
            </a:r>
            <a:r>
              <a:rPr lang="en-US" dirty="0"/>
              <a:t>') </a:t>
            </a:r>
            <a:endParaRPr lang="en-US" dirty="0" smtClean="0"/>
          </a:p>
          <a:p>
            <a:pPr algn="ctr"/>
            <a:endParaRPr lang="en-US" dirty="0" smtClean="0"/>
          </a:p>
          <a:p>
            <a:pPr algn="ctr"/>
            <a:r>
              <a:rPr lang="en-US" dirty="0" smtClean="0"/>
              <a:t>means </a:t>
            </a:r>
          </a:p>
          <a:p>
            <a:pPr algn="ctr"/>
            <a:r>
              <a:rPr lang="en-US" dirty="0" smtClean="0"/>
              <a:t>"</a:t>
            </a:r>
            <a:r>
              <a:rPr lang="en-US" dirty="0"/>
              <a:t>friend"</a:t>
            </a:r>
          </a:p>
        </p:txBody>
      </p:sp>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241353"/>
            <a:ext cx="7041152" cy="3864047"/>
          </a:xfrm>
          <a:prstGeom prst="rect">
            <a:avLst/>
          </a:prstGeom>
        </p:spPr>
      </p:pic>
    </p:spTree>
    <p:extLst>
      <p:ext uri="{BB962C8B-B14F-4D97-AF65-F5344CB8AC3E}">
        <p14:creationId xmlns:p14="http://schemas.microsoft.com/office/powerpoint/2010/main" val="412275137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5"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type of shelter did the Plains Indians use?</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Igloos</a:t>
            </a:r>
          </a:p>
          <a:p>
            <a:pPr marL="0" indent="0" algn="ctr">
              <a:buNone/>
            </a:pPr>
            <a:endParaRPr lang="en-US" dirty="0" smtClean="0"/>
          </a:p>
          <a:p>
            <a:pPr marL="0" indent="0" algn="ctr">
              <a:buNone/>
            </a:pPr>
            <a:r>
              <a:rPr lang="en-US" dirty="0" smtClean="0"/>
              <a:t>Caves</a:t>
            </a:r>
          </a:p>
          <a:p>
            <a:pPr marL="0" indent="0" algn="ctr">
              <a:buNone/>
            </a:pPr>
            <a:endParaRPr lang="en-US" dirty="0" smtClean="0"/>
          </a:p>
          <a:p>
            <a:pPr marL="0" indent="0" algn="ctr">
              <a:buNone/>
            </a:pPr>
            <a:r>
              <a:rPr lang="en-US" dirty="0" smtClean="0"/>
              <a:t>Tepees</a:t>
            </a:r>
          </a:p>
          <a:p>
            <a:pPr marL="0" indent="0" algn="ctr">
              <a:buNone/>
            </a:pPr>
            <a:endParaRPr lang="en-US" dirty="0" smtClean="0"/>
          </a:p>
          <a:p>
            <a:pPr marL="0" indent="0" algn="ctr">
              <a:buNone/>
            </a:pPr>
            <a:r>
              <a:rPr lang="en-US" dirty="0" err="1" smtClean="0"/>
              <a:t>Wickiups</a:t>
            </a:r>
            <a:endParaRPr lang="en-US"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8241040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a:t>
            </a:r>
            <a:r>
              <a:rPr lang="en-US" dirty="0" smtClean="0"/>
              <a:t>t</a:t>
            </a:r>
            <a:r>
              <a:rPr lang="en-US" dirty="0" smtClean="0"/>
              <a:t>epees!</a:t>
            </a:r>
            <a:endParaRPr lang="en-US" dirty="0"/>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9200" y="1219200"/>
            <a:ext cx="6623599" cy="5327369"/>
          </a:xfrm>
        </p:spPr>
      </p:pic>
      <p:sp>
        <p:nvSpPr>
          <p:cNvPr id="5" name="TextBox 4"/>
          <p:cNvSpPr txBox="1"/>
          <p:nvPr/>
        </p:nvSpPr>
        <p:spPr>
          <a:xfrm>
            <a:off x="1295400" y="6324600"/>
            <a:ext cx="6400800" cy="461665"/>
          </a:xfrm>
          <a:prstGeom prst="rect">
            <a:avLst/>
          </a:prstGeom>
          <a:noFill/>
        </p:spPr>
        <p:txBody>
          <a:bodyPr wrap="square" rtlCol="0">
            <a:spAutoFit/>
          </a:bodyPr>
          <a:lstStyle/>
          <a:p>
            <a:r>
              <a:rPr lang="en-US" sz="1200" dirty="0" smtClean="0"/>
              <a:t>[Indians sitting near teepees], Photograph, University of North Texas Libraries, The Portal to Texas History; crediting University of Texas at Arlington Libraries, Arlington, Texas.</a:t>
            </a:r>
            <a:endParaRPr lang="en-US" sz="1200" dirty="0"/>
          </a:p>
        </p:txBody>
      </p:sp>
    </p:spTree>
    <p:extLst>
      <p:ext uri="{BB962C8B-B14F-4D97-AF65-F5344CB8AC3E}">
        <p14:creationId xmlns:p14="http://schemas.microsoft.com/office/powerpoint/2010/main" val="363217059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would Native Americans often wear on their heads?</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Feathers</a:t>
            </a:r>
          </a:p>
          <a:p>
            <a:pPr marL="0" indent="0" algn="ctr">
              <a:buNone/>
            </a:pPr>
            <a:endParaRPr lang="en-US" dirty="0" smtClean="0"/>
          </a:p>
          <a:p>
            <a:pPr marL="0" indent="0" algn="ctr">
              <a:buNone/>
            </a:pPr>
            <a:r>
              <a:rPr lang="en-US" dirty="0" smtClean="0"/>
              <a:t>Cowboy hat</a:t>
            </a:r>
          </a:p>
          <a:p>
            <a:pPr marL="0" indent="0" algn="ctr">
              <a:buNone/>
            </a:pPr>
            <a:endParaRPr lang="en-US" dirty="0" smtClean="0"/>
          </a:p>
          <a:p>
            <a:pPr marL="0" indent="0" algn="ctr">
              <a:buNone/>
            </a:pPr>
            <a:r>
              <a:rPr lang="en-US" dirty="0" smtClean="0"/>
              <a:t>Leaves</a:t>
            </a:r>
          </a:p>
          <a:p>
            <a:pPr marL="0" indent="0" algn="ctr">
              <a:buNone/>
            </a:pPr>
            <a:endParaRPr lang="en-US" dirty="0" smtClean="0"/>
          </a:p>
          <a:p>
            <a:pPr marL="0" indent="0" algn="ctr">
              <a:buNone/>
            </a:pPr>
            <a:r>
              <a:rPr lang="en-US" dirty="0" smtClean="0"/>
              <a:t>Baseball Cap</a:t>
            </a:r>
            <a:endParaRPr lang="en-US"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5595463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‘Feathers’!</a:t>
            </a:r>
            <a:endParaRPr lang="en-US"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4600" y="1143000"/>
            <a:ext cx="3841922" cy="5502624"/>
          </a:xfrm>
          <a:prstGeom prst="rect">
            <a:avLst/>
          </a:prstGeom>
        </p:spPr>
      </p:pic>
      <p:sp>
        <p:nvSpPr>
          <p:cNvPr id="6" name="TextBox 5"/>
          <p:cNvSpPr txBox="1"/>
          <p:nvPr/>
        </p:nvSpPr>
        <p:spPr>
          <a:xfrm>
            <a:off x="6356522" y="5629961"/>
            <a:ext cx="2787478" cy="1015663"/>
          </a:xfrm>
          <a:prstGeom prst="rect">
            <a:avLst/>
          </a:prstGeom>
          <a:noFill/>
        </p:spPr>
        <p:txBody>
          <a:bodyPr wrap="square" rtlCol="0">
            <a:spAutoFit/>
          </a:bodyPr>
          <a:lstStyle/>
          <a:p>
            <a:r>
              <a:rPr lang="en-US" sz="1200" dirty="0" smtClean="0"/>
              <a:t>Edward Bates. Hollow Horn Bear, Photograph, University of North Texas Libraries, The Portal to Texas History ; crediting Tarrant County College NE, Heritage Room, Hurst, Texas. </a:t>
            </a:r>
            <a:endParaRPr lang="en-US" sz="1200" dirty="0"/>
          </a:p>
        </p:txBody>
      </p:sp>
    </p:spTree>
    <p:extLst>
      <p:ext uri="{BB962C8B-B14F-4D97-AF65-F5344CB8AC3E}">
        <p14:creationId xmlns:p14="http://schemas.microsoft.com/office/powerpoint/2010/main" val="253078877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Practice speaking Caddo</a:t>
            </a:r>
            <a:endParaRPr lang="en-US" dirty="0"/>
          </a:p>
        </p:txBody>
      </p:sp>
      <p:sp>
        <p:nvSpPr>
          <p:cNvPr id="3" name="Content Placeholder 2"/>
          <p:cNvSpPr>
            <a:spLocks noGrp="1"/>
          </p:cNvSpPr>
          <p:nvPr>
            <p:ph idx="1"/>
          </p:nvPr>
        </p:nvSpPr>
        <p:spPr/>
        <p:txBody>
          <a:bodyPr>
            <a:normAutofit/>
          </a:bodyPr>
          <a:lstStyle/>
          <a:p>
            <a:pPr marL="0" indent="0" algn="ctr">
              <a:buNone/>
            </a:pPr>
            <a:endParaRPr lang="en-US" dirty="0" smtClean="0"/>
          </a:p>
          <a:p>
            <a:pPr marL="0" indent="0" algn="ctr">
              <a:buNone/>
            </a:pPr>
            <a:endParaRPr lang="en-US" dirty="0" smtClean="0"/>
          </a:p>
        </p:txBody>
      </p:sp>
      <p:sp>
        <p:nvSpPr>
          <p:cNvPr id="10" name="TextBox 9"/>
          <p:cNvSpPr txBox="1"/>
          <p:nvPr/>
        </p:nvSpPr>
        <p:spPr>
          <a:xfrm>
            <a:off x="228600" y="3124200"/>
            <a:ext cx="1872343"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dirty="0"/>
              <a:t>"</a:t>
            </a:r>
            <a:r>
              <a:rPr lang="en-US" sz="2000" dirty="0" err="1"/>
              <a:t>t'aybaw'ah</a:t>
            </a:r>
            <a:r>
              <a:rPr lang="en-US" sz="2000" dirty="0"/>
              <a:t>" </a:t>
            </a:r>
            <a:r>
              <a:rPr lang="en-US" sz="2000" dirty="0" smtClean="0"/>
              <a:t>(tie-bow-ah</a:t>
            </a:r>
            <a:r>
              <a:rPr lang="en-US" sz="2000" dirty="0"/>
              <a:t>) </a:t>
            </a:r>
            <a:endParaRPr lang="en-US" sz="2000" dirty="0" smtClean="0"/>
          </a:p>
          <a:p>
            <a:pPr algn="ctr"/>
            <a:endParaRPr lang="en-US" sz="2000" dirty="0"/>
          </a:p>
          <a:p>
            <a:pPr algn="ctr"/>
            <a:r>
              <a:rPr lang="en-US" sz="2000" dirty="0" smtClean="0"/>
              <a:t>means </a:t>
            </a:r>
          </a:p>
          <a:p>
            <a:pPr algn="ctr"/>
            <a:r>
              <a:rPr lang="en-US" sz="2000" dirty="0" smtClean="0"/>
              <a:t>"</a:t>
            </a:r>
            <a:r>
              <a:rPr lang="en-US" sz="2000" dirty="0"/>
              <a:t>see you </a:t>
            </a:r>
            <a:r>
              <a:rPr lang="en-US" sz="2000" dirty="0" smtClean="0"/>
              <a:t>later”</a:t>
            </a:r>
            <a:endParaRPr lang="en-US" sz="2000" dirty="0"/>
          </a:p>
        </p:txBody>
      </p: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1143000"/>
            <a:ext cx="6400800" cy="5591864"/>
          </a:xfrm>
          <a:prstGeom prst="rect">
            <a:avLst/>
          </a:prstGeom>
        </p:spPr>
      </p:pic>
      <p:pic>
        <p:nvPicPr>
          <p:cNvPr id="12" name="Picture 1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7786" y="1295400"/>
            <a:ext cx="6001813" cy="5462587"/>
          </a:xfrm>
          <a:prstGeom prst="rect">
            <a:avLst/>
          </a:prstGeom>
        </p:spPr>
      </p:pic>
    </p:spTree>
    <p:extLst>
      <p:ext uri="{BB962C8B-B14F-4D97-AF65-F5344CB8AC3E}">
        <p14:creationId xmlns:p14="http://schemas.microsoft.com/office/powerpoint/2010/main" val="640629341"/>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7" name="applaus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eating buffalo, what part would the Native Americans NOT eat?</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Nose</a:t>
            </a:r>
          </a:p>
          <a:p>
            <a:pPr marL="0" indent="0" algn="ctr">
              <a:buNone/>
            </a:pPr>
            <a:endParaRPr lang="en-US" dirty="0" smtClean="0"/>
          </a:p>
          <a:p>
            <a:pPr marL="0" indent="0" algn="ctr">
              <a:buNone/>
            </a:pPr>
            <a:r>
              <a:rPr lang="en-US" dirty="0" smtClean="0"/>
              <a:t>Brain</a:t>
            </a:r>
          </a:p>
          <a:p>
            <a:pPr marL="0" indent="0" algn="ctr">
              <a:buNone/>
            </a:pPr>
            <a:endParaRPr lang="en-US" dirty="0" smtClean="0"/>
          </a:p>
          <a:p>
            <a:pPr marL="0" indent="0" algn="ctr">
              <a:buNone/>
            </a:pPr>
            <a:r>
              <a:rPr lang="en-US" dirty="0" smtClean="0"/>
              <a:t>Kidneys</a:t>
            </a:r>
          </a:p>
          <a:p>
            <a:pPr marL="0" indent="0" algn="ctr">
              <a:buNone/>
            </a:pPr>
            <a:endParaRPr lang="en-US" dirty="0" smtClean="0"/>
          </a:p>
          <a:p>
            <a:pPr marL="0" indent="0" algn="ctr">
              <a:buNone/>
            </a:pPr>
            <a:r>
              <a:rPr lang="en-US" dirty="0" smtClean="0"/>
              <a:t>Flesh</a:t>
            </a:r>
            <a:endParaRPr lang="en-US"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40432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answer is </a:t>
            </a:r>
            <a:r>
              <a:rPr lang="en-US" dirty="0"/>
              <a:t>k</a:t>
            </a:r>
            <a:r>
              <a:rPr lang="en-US" dirty="0" smtClean="0"/>
              <a:t>idneys!</a:t>
            </a:r>
            <a:endParaRPr lang="en-US" dirty="0"/>
          </a:p>
        </p:txBody>
      </p:sp>
      <p:sp>
        <p:nvSpPr>
          <p:cNvPr id="6" name="TextBox 5"/>
          <p:cNvSpPr txBox="1"/>
          <p:nvPr/>
        </p:nvSpPr>
        <p:spPr>
          <a:xfrm>
            <a:off x="996043" y="6027003"/>
            <a:ext cx="7086600" cy="830997"/>
          </a:xfrm>
          <a:prstGeom prst="rect">
            <a:avLst/>
          </a:prstGeom>
          <a:noFill/>
        </p:spPr>
        <p:txBody>
          <a:bodyPr wrap="square" rtlCol="0">
            <a:spAutoFit/>
          </a:bodyPr>
          <a:lstStyle/>
          <a:p>
            <a:r>
              <a:rPr lang="en-US" sz="1200" dirty="0" smtClean="0"/>
              <a:t>Dixon, Billy. Life and adventures of "Billy" Dixon, of Adobe Walls, Texas panhandle; a narrative in which is described many things relating to the early Southwest, with an account of the fights between Indians and buffalo hunters at Adobe Walls and the desperate engagement at Buffalo Wallow, for which Congress voted the medal of honor to the survivors. Comp. by Frederick S. </a:t>
            </a:r>
            <a:r>
              <a:rPr lang="en-US" sz="1200" dirty="0" err="1" smtClean="0"/>
              <a:t>Barde</a:t>
            </a:r>
            <a:r>
              <a:rPr lang="en-US" sz="1200" dirty="0" smtClean="0"/>
              <a:t>., Book, 1914</a:t>
            </a:r>
            <a:endParaRPr lang="en-US" sz="1200" dirty="0"/>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343" y="1132114"/>
            <a:ext cx="6858000" cy="4832113"/>
          </a:xfrm>
          <a:prstGeom prst="rect">
            <a:avLst/>
          </a:prstGeom>
        </p:spPr>
      </p:pic>
      <p:sp>
        <p:nvSpPr>
          <p:cNvPr id="3" name="Down Arrow 2"/>
          <p:cNvSpPr/>
          <p:nvPr/>
        </p:nvSpPr>
        <p:spPr>
          <a:xfrm rot="2808509">
            <a:off x="8128799" y="1393891"/>
            <a:ext cx="484632" cy="978408"/>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48600" y="2532507"/>
            <a:ext cx="1295400" cy="2031325"/>
          </a:xfrm>
          <a:prstGeom prst="rect">
            <a:avLst/>
          </a:prstGeom>
          <a:noFill/>
        </p:spPr>
        <p:txBody>
          <a:bodyPr wrap="square" rtlCol="0">
            <a:spAutoFit/>
          </a:bodyPr>
          <a:lstStyle/>
          <a:p>
            <a:r>
              <a:rPr lang="en-US" dirty="0" smtClean="0"/>
              <a:t>Click on the photo to discover </a:t>
            </a:r>
          </a:p>
          <a:p>
            <a:r>
              <a:rPr lang="en-US" dirty="0" smtClean="0"/>
              <a:t>“How Many Ways Can You Use a Buffalo.”</a:t>
            </a:r>
            <a:endParaRPr lang="en-US" dirty="0"/>
          </a:p>
        </p:txBody>
      </p:sp>
    </p:spTree>
    <p:extLst>
      <p:ext uri="{BB962C8B-B14F-4D97-AF65-F5344CB8AC3E}">
        <p14:creationId xmlns:p14="http://schemas.microsoft.com/office/powerpoint/2010/main" val="138661858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drumroll.wav"/>
          </p:stSnd>
        </p:sndAc>
      </p:transition>
    </mc:Choice>
    <mc:Fallback xmlns="">
      <p:transition spd="slow">
        <p:sndAc>
          <p:stSnd>
            <p:snd r:embed="rId5"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slang word do people commonly call Native Americans?</a:t>
            </a:r>
            <a:endParaRPr lang="en-US" dirty="0"/>
          </a:p>
        </p:txBody>
      </p:sp>
      <p:sp>
        <p:nvSpPr>
          <p:cNvPr id="3" name="Content Placeholder 2"/>
          <p:cNvSpPr>
            <a:spLocks noGrp="1"/>
          </p:cNvSpPr>
          <p:nvPr>
            <p:ph idx="1"/>
          </p:nvPr>
        </p:nvSpPr>
        <p:spPr/>
        <p:txBody>
          <a:bodyPr>
            <a:normAutofit lnSpcReduction="10000"/>
          </a:bodyPr>
          <a:lstStyle/>
          <a:p>
            <a:pPr marL="0" indent="0" algn="ctr">
              <a:buNone/>
            </a:pPr>
            <a:endParaRPr lang="en-US" dirty="0" smtClean="0"/>
          </a:p>
          <a:p>
            <a:pPr marL="0" indent="0" algn="ctr">
              <a:buNone/>
            </a:pPr>
            <a:r>
              <a:rPr lang="en-US" dirty="0" smtClean="0"/>
              <a:t>Astronauts</a:t>
            </a:r>
            <a:endParaRPr lang="en-US" dirty="0" smtClean="0"/>
          </a:p>
          <a:p>
            <a:pPr marL="0" indent="0" algn="ctr">
              <a:buNone/>
            </a:pPr>
            <a:endParaRPr lang="en-US" dirty="0" smtClean="0"/>
          </a:p>
          <a:p>
            <a:pPr marL="0" indent="0" algn="ctr">
              <a:buNone/>
            </a:pPr>
            <a:r>
              <a:rPr lang="en-US" dirty="0" smtClean="0"/>
              <a:t>Indians</a:t>
            </a:r>
          </a:p>
          <a:p>
            <a:pPr marL="0" indent="0" algn="ctr">
              <a:buNone/>
            </a:pPr>
            <a:endParaRPr lang="en-US" dirty="0" smtClean="0"/>
          </a:p>
          <a:p>
            <a:pPr marL="0" indent="0" algn="ctr">
              <a:buNone/>
            </a:pPr>
            <a:r>
              <a:rPr lang="en-US" dirty="0" smtClean="0"/>
              <a:t>Cowboys</a:t>
            </a:r>
          </a:p>
          <a:p>
            <a:pPr marL="0" indent="0" algn="ctr">
              <a:buNone/>
            </a:pPr>
            <a:endParaRPr lang="en-US" dirty="0" smtClean="0"/>
          </a:p>
          <a:p>
            <a:pPr marL="0" indent="0" algn="ctr">
              <a:buNone/>
            </a:pPr>
            <a:r>
              <a:rPr lang="en-US" dirty="0" smtClean="0"/>
              <a:t>Buffalo Soldiers</a:t>
            </a:r>
            <a:endParaRPr lang="en-US" dirty="0"/>
          </a:p>
        </p:txBody>
      </p:sp>
      <p:sp>
        <p:nvSpPr>
          <p:cNvPr id="4" name="Rectangle 3">
            <a:hlinkClick r:id="" action="ppaction://hlinkshowjump?jump=nextslide"/>
          </p:cNvPr>
          <p:cNvSpPr/>
          <p:nvPr/>
        </p:nvSpPr>
        <p:spPr>
          <a:xfrm>
            <a:off x="2835428" y="2958959"/>
            <a:ext cx="572593"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B</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2819397" y="1905000"/>
            <a:ext cx="60465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A</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hlinkClick r:id="" action="ppaction://hlinkshowjump?jump=nextslide"/>
          </p:cNvPr>
          <p:cNvSpPr/>
          <p:nvPr/>
        </p:nvSpPr>
        <p:spPr>
          <a:xfrm>
            <a:off x="2845848" y="4114800"/>
            <a:ext cx="55175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C</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Rectangle 6">
            <a:hlinkClick r:id="" action="ppaction://hlinkshowjump?jump=nextslide"/>
          </p:cNvPr>
          <p:cNvSpPr/>
          <p:nvPr/>
        </p:nvSpPr>
        <p:spPr>
          <a:xfrm>
            <a:off x="2811380" y="5138057"/>
            <a:ext cx="62068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 action="ppaction://hlinkshowjump?jump=nextslide"/>
              </a:rPr>
              <a:t>D</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5458729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641</Words>
  <Application>Microsoft Office PowerPoint</Application>
  <PresentationFormat>On-screen Show (4:3)</PresentationFormat>
  <Paragraphs>130</Paragraphs>
  <Slides>18</Slides>
  <Notes>0</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Native Americans</vt:lpstr>
      <vt:lpstr>What type of shelter did the Plains Indians use?</vt:lpstr>
      <vt:lpstr>The answer is tepees!</vt:lpstr>
      <vt:lpstr>What would Native Americans often wear on their heads?</vt:lpstr>
      <vt:lpstr>The answer is ‘Feathers’!</vt:lpstr>
      <vt:lpstr>Practice speaking Caddo</vt:lpstr>
      <vt:lpstr>When eating buffalo, what part would the Native Americans NOT eat?</vt:lpstr>
      <vt:lpstr>The answer is kidneys!</vt:lpstr>
      <vt:lpstr>What slang word do people commonly call Native Americans?</vt:lpstr>
      <vt:lpstr>The answer is Indians!</vt:lpstr>
      <vt:lpstr>What is the dance called to  “bring the sun back”?</vt:lpstr>
      <vt:lpstr>The answer is Sun Dance!</vt:lpstr>
      <vt:lpstr>Practice speaking Comanche</vt:lpstr>
      <vt:lpstr>Where do the Caddo live?</vt:lpstr>
      <vt:lpstr>The answer is Plains!</vt:lpstr>
      <vt:lpstr>What did the Caddo eat?</vt:lpstr>
      <vt:lpstr>The answer is all of the above!</vt:lpstr>
      <vt:lpstr>Practice speaking Apache</vt:lpstr>
    </vt:vector>
  </TitlesOfParts>
  <Company>UNT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Americans</dc:title>
  <dc:creator>Lopez, Sashenka</dc:creator>
  <cp:lastModifiedBy>Wilson, Kristi</cp:lastModifiedBy>
  <cp:revision>21</cp:revision>
  <dcterms:created xsi:type="dcterms:W3CDTF">2011-01-13T19:39:28Z</dcterms:created>
  <dcterms:modified xsi:type="dcterms:W3CDTF">2013-01-31T02:08:00Z</dcterms:modified>
</cp:coreProperties>
</file>