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3" r:id="rId2"/>
    <p:sldId id="285" r:id="rId3"/>
    <p:sldId id="291" r:id="rId4"/>
    <p:sldId id="286" r:id="rId5"/>
    <p:sldId id="307" r:id="rId6"/>
    <p:sldId id="287" r:id="rId7"/>
    <p:sldId id="281" r:id="rId8"/>
    <p:sldId id="309" r:id="rId9"/>
    <p:sldId id="30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9307278-A9DA-BB4A-80ED-21E569140618}">
          <p14:sldIdLst>
            <p14:sldId id="283"/>
            <p14:sldId id="285"/>
            <p14:sldId id="291"/>
            <p14:sldId id="286"/>
            <p14:sldId id="307"/>
            <p14:sldId id="287"/>
            <p14:sldId id="281"/>
            <p14:sldId id="309"/>
            <p14:sldId id="30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3935"/>
    <a:srgbClr val="0073C2"/>
    <a:srgbClr val="CA4341"/>
    <a:srgbClr val="CA73C2"/>
    <a:srgbClr val="DB3639"/>
    <a:srgbClr val="0574C8"/>
    <a:srgbClr val="373B34"/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83"/>
    <p:restoredTop sz="94674"/>
  </p:normalViewPr>
  <p:slideViewPr>
    <p:cSldViewPr snapToGrid="0" snapToObjects="1">
      <p:cViewPr varScale="1">
        <p:scale>
          <a:sx n="51" d="100"/>
          <a:sy n="51" d="100"/>
        </p:scale>
        <p:origin x="1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A9142-C693-1E46-BEC5-A925EB365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E92AC-074C-5A45-A626-4B621FCFF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2B37-A08C-FB4E-8A80-ECC52E37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1D853-A81F-EC4C-BBCE-79A51E85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3AE22-8842-2A4A-AF1C-009496A0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96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AB0C-0EED-0E4A-98A2-CB764ECB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DD8AF-4897-3349-8A9B-4AC327B7B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6B9A2-F06C-4B47-BB1A-069D32727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52ACC-984B-3545-AE9F-C1A77E44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570FF-1ACA-0048-9A5E-91B60DD3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41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82801C-DF82-5149-9CDF-CE1584832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D29798-5694-1F41-A8A9-3F2AF483B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3B3AA-09B1-F441-B7C0-172B50F1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0DD99-5583-274E-81EF-CF2F7C58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359ED-D4B0-A34D-8E53-5676CF70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1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4B33C-88F4-614B-AF93-B9237F40F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FDE61-81DA-1442-8C59-17501ABE6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33EF2-4485-234C-AB30-1D5F31ED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4FA5B-2741-5E46-A5D3-4B0D978BA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E0822-3DDA-0144-A658-F015CB7E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81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CCE53-4C5A-7F41-965D-28D7AB398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91CD1-B02C-5148-BF62-45B1E8B74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4F213-DB53-2043-8199-4B92A976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77C27-5D3D-534A-8E33-DF980CE8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C81FA-2C64-E04C-B188-56D34ECF8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4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4E8B-F763-434E-AD06-1B442767C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E99E-F688-C748-B064-D3F2C512E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61C91-BFE5-904A-B309-D30EC6273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12C9C-3398-F44B-89F7-2CA6FE17E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DEA89-179E-1D42-979E-E73CC2101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2AF76-DF79-D743-933B-4BBD0B908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79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6F0E3-C15F-DA45-8C73-7A0D37E9F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76037-5ED7-684C-B3E1-F544501EE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F2B66-A5AB-A740-9786-1CEF1C88C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097B2A-F264-BD4F-B5D6-905BCFCDF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7C810A-986C-7243-81DF-A5B3247ED6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66A4BF-C7C9-BA4E-871D-2D9E47A4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C51A2F-B529-9948-98B5-60F72844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AA3CB8-C4AF-7243-B698-B813F804F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00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7E662-0EB5-9643-8E4A-A201E88B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AD3C7-9227-5F49-887B-27CD1BAA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F3BA9-203F-674E-89EA-4637A43B3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F7D89-6DEB-EB48-A935-AD2CE558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1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58A669-422B-9D49-912E-FA9480A37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1B2E54-69B9-7845-83BA-13D208183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63419-F090-424F-AF11-A05C407C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87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1AF4-C15C-3448-AA50-41134F49A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068F2-A314-D140-848D-3B8CE6624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2895A-A15B-6240-8897-7029C6858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D99B2-3DAD-E540-920D-38ED75985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FD3B8-E1B2-BF4F-A518-67AA91F95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48E19-5CDA-1844-9075-C01DBC7C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1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009D2-C06A-BC46-BBFB-84306F6B2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1E9A2-DD08-5C46-A16E-1C971A93D4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9328A-274B-A746-8FD5-AFF051BEC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F4499-0B29-9745-852A-CFBE13F85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93CFF-D2F0-EA48-98C2-569EBC3DF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D64B5-9737-F146-9884-6AFEF602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72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738B9-98B2-7D4D-8DDD-C7C43F5E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CA401-F7CD-394E-832A-A295CA461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2F235-71BA-0F46-AAAF-16AE080AD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10223-5ADC-934C-8BE1-8265A0335AF6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FE667-FF9F-7048-BBB5-18F264CC9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F98EB-EC54-DF41-AEEF-8673DD467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1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hyperlink" Target="https://texashistory.unt.edu/ark:/67531/metapth37194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hyperlink" Target="https://texashistory.unt.edu/ark:/67531/metapth37193/" TargetMode="Externa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texashistory.unt.edu/ark:/67531/metapth37172" TargetMode="Externa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hyperlink" Target="http://texashistory.unt.edu/ark:/67531/metapth37171" TargetMode="Externa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hdphoto" Target="../media/hdphoto2.wdp"/><Relationship Id="rId7" Type="http://schemas.openxmlformats.org/officeDocument/2006/relationships/hyperlink" Target="http://texashistory.unt.edu/ark:/67531/metapth37169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hyperlink" Target="http://texashistory.unt.edu/ark:/67531/metapth37192" TargetMode="Externa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hyperlink" Target="http://texashistory.unt.edu/permalink/meta-pth-37176" TargetMode="Externa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hyperlink" Target="http://texashistory.unt.edu/ark:/67531/metapth37181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hyperlink" Target="http://texashistory.unt.edu/ark:/67531/metapth37185" TargetMode="Externa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texashistory.unt.edu/permalink/meta-pth-37189" TargetMode="Externa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23000"/>
          </a:blip>
          <a:srcRect l="8724" t="84492" b="1647"/>
          <a:stretch/>
        </p:blipFill>
        <p:spPr>
          <a:xfrm rot="5400000">
            <a:off x="-2656743" y="2677255"/>
            <a:ext cx="6858000" cy="1503485"/>
          </a:xfrm>
          <a:prstGeom prst="rect">
            <a:avLst/>
          </a:prstGeom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34A35BF-29F6-46DA-9A1E-E5E15F057C32}"/>
              </a:ext>
            </a:extLst>
          </p:cNvPr>
          <p:cNvSpPr txBox="1">
            <a:spLocks/>
          </p:cNvSpPr>
          <p:nvPr/>
        </p:nvSpPr>
        <p:spPr>
          <a:xfrm>
            <a:off x="9097505" y="1828030"/>
            <a:ext cx="2619214" cy="39486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Gotham Medium" pitchFamily="2" charset="0"/>
                <a:cs typeface="Gotham Medium" pitchFamily="2" charset="0"/>
              </a:rPr>
              <a:t>The </a:t>
            </a:r>
            <a:r>
              <a:rPr lang="en-US" sz="2000" dirty="0" err="1">
                <a:latin typeface="Gotham Medium" pitchFamily="2" charset="0"/>
                <a:cs typeface="Gotham Medium" pitchFamily="2" charset="0"/>
              </a:rPr>
              <a:t>Kishis</a:t>
            </a:r>
            <a:r>
              <a:rPr lang="en-US" sz="2000" dirty="0">
                <a:latin typeface="Gotham Medium" pitchFamily="2" charset="0"/>
                <a:cs typeface="Gotham Medium" pitchFamily="2" charset="0"/>
              </a:rPr>
              <a:t> came to Texas in 1908. </a:t>
            </a:r>
            <a:r>
              <a:rPr lang="en-US" sz="2000" dirty="0" err="1">
                <a:latin typeface="Gotham Medium" pitchFamily="2" charset="0"/>
                <a:cs typeface="Gotham Medium" pitchFamily="2" charset="0"/>
              </a:rPr>
              <a:t>Kichimatsu</a:t>
            </a:r>
            <a:r>
              <a:rPr lang="en-US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en-US" sz="2000" dirty="0" err="1">
                <a:latin typeface="Gotham Medium" pitchFamily="2" charset="0"/>
                <a:cs typeface="Gotham Medium" pitchFamily="2" charset="0"/>
              </a:rPr>
              <a:t>Kishi</a:t>
            </a:r>
            <a:r>
              <a:rPr lang="en-US" sz="2000" dirty="0">
                <a:latin typeface="Gotham Medium" pitchFamily="2" charset="0"/>
                <a:cs typeface="Gotham Medium" pitchFamily="2" charset="0"/>
              </a:rPr>
              <a:t> was a successful businessman who founded a 3,500 acre rice colony at Terry, Texas on the Southern Pacific Railroad line between Orange and Jefferson Counties.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70BFA6-E29B-43E5-A193-A6FB2F900E00}"/>
              </a:ext>
            </a:extLst>
          </p:cNvPr>
          <p:cNvSpPr txBox="1"/>
          <p:nvPr/>
        </p:nvSpPr>
        <p:spPr>
          <a:xfrm>
            <a:off x="2964086" y="6022706"/>
            <a:ext cx="670560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 err="1">
                <a:latin typeface="Gotham Book"/>
              </a:rPr>
              <a:t>Kicimatsu</a:t>
            </a:r>
            <a:r>
              <a:rPr lang="en-US" sz="1000" dirty="0">
                <a:latin typeface="Gotham Book"/>
              </a:rPr>
              <a:t> </a:t>
            </a:r>
            <a:r>
              <a:rPr lang="en-US" sz="1000" dirty="0" err="1">
                <a:latin typeface="Gotham Book"/>
              </a:rPr>
              <a:t>Kishi</a:t>
            </a:r>
            <a:r>
              <a:rPr lang="en-US" sz="1000" dirty="0">
                <a:latin typeface="Gotham Book"/>
              </a:rPr>
              <a:t> and Fuji </a:t>
            </a:r>
            <a:r>
              <a:rPr lang="en-US" sz="1000" dirty="0" err="1">
                <a:latin typeface="Gotham Book"/>
              </a:rPr>
              <a:t>Kishi</a:t>
            </a:r>
            <a:r>
              <a:rPr lang="en-US" sz="1000" dirty="0">
                <a:latin typeface="Gotham Book"/>
              </a:rPr>
              <a:t>; crediting Heritage House Museum, Orange, Texas.</a:t>
            </a:r>
            <a:endParaRPr lang="en-US" sz="1000" dirty="0">
              <a:latin typeface="Gotham Book"/>
              <a:ea typeface="Adobe Myungjo Std M" pitchFamily="18" charset="-128"/>
            </a:endParaRPr>
          </a:p>
        </p:txBody>
      </p:sp>
      <p:pic>
        <p:nvPicPr>
          <p:cNvPr id="13" name="Picture 13" descr="Photo of Fuji Kishi">
            <a:hlinkClick r:id="rId5"/>
            <a:extLst>
              <a:ext uri="{FF2B5EF4-FFF2-40B4-BE49-F238E27FC236}">
                <a16:creationId xmlns:a16="http://schemas.microsoft.com/office/drawing/2014/main" id="{A64BE11F-691B-4BFA-B4AB-BF065C649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443" y="1539580"/>
            <a:ext cx="3217862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Photo of Kichimatsu Kishi">
            <a:hlinkClick r:id="rId7"/>
            <a:extLst>
              <a:ext uri="{FF2B5EF4-FFF2-40B4-BE49-F238E27FC236}">
                <a16:creationId xmlns:a16="http://schemas.microsoft.com/office/drawing/2014/main" id="{A7B1AC26-243C-4B0B-9544-794670CD3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567" y="1516333"/>
            <a:ext cx="327183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5"/>
          <p:cNvSpPr txBox="1">
            <a:spLocks noGrp="1"/>
          </p:cNvSpPr>
          <p:nvPr>
            <p:ph type="title"/>
          </p:nvPr>
        </p:nvSpPr>
        <p:spPr>
          <a:xfrm>
            <a:off x="2309568" y="-513593"/>
            <a:ext cx="9785022" cy="20172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900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History Snapshots:</a:t>
            </a:r>
            <a:br>
              <a:rPr lang="en-US" sz="4900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n-US" sz="4800" dirty="0">
                <a:solidFill>
                  <a:srgbClr val="322E50"/>
                </a:solidFill>
                <a:latin typeface="Gotham Medium" pitchFamily="2" charset="0"/>
              </a:rPr>
              <a:t>	</a:t>
            </a:r>
            <a:r>
              <a:rPr lang="en-US" sz="3600" dirty="0">
                <a:solidFill>
                  <a:srgbClr val="322E50"/>
                </a:solidFill>
                <a:latin typeface="Gotham Medium" pitchFamily="2" charset="0"/>
              </a:rPr>
              <a:t>The </a:t>
            </a:r>
            <a:r>
              <a:rPr lang="en-US" sz="3600" dirty="0" err="1">
                <a:solidFill>
                  <a:srgbClr val="322E50"/>
                </a:solidFill>
                <a:latin typeface="Gotham Medium" pitchFamily="2" charset="0"/>
              </a:rPr>
              <a:t>Kishi</a:t>
            </a:r>
            <a:r>
              <a:rPr lang="en-US" sz="3600" dirty="0">
                <a:solidFill>
                  <a:srgbClr val="322E50"/>
                </a:solidFill>
                <a:latin typeface="Gotham Medium" pitchFamily="2" charset="0"/>
              </a:rPr>
              <a:t> Farm: Japanese Immigrants to Texas</a:t>
            </a:r>
            <a:endParaRPr lang="en-US" sz="4400" dirty="0">
              <a:latin typeface="Gotham Medium"/>
            </a:endParaRPr>
          </a:p>
        </p:txBody>
      </p:sp>
    </p:spTree>
    <p:extLst>
      <p:ext uri="{BB962C8B-B14F-4D97-AF65-F5344CB8AC3E}">
        <p14:creationId xmlns:p14="http://schemas.microsoft.com/office/powerpoint/2010/main" val="3681729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819435-EE01-EB44-B7D7-F1E67D109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1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34004"/>
          <a:stretch/>
        </p:blipFill>
        <p:spPr>
          <a:xfrm>
            <a:off x="-14658" y="1524003"/>
            <a:ext cx="12206658" cy="5333997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26671" y="-5351588"/>
            <a:ext cx="1524002" cy="12206659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12" name="TextBox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E9CEDA3-83FD-43DF-88B4-6F8EBD230210}"/>
              </a:ext>
            </a:extLst>
          </p:cNvPr>
          <p:cNvSpPr txBox="1">
            <a:spLocks/>
          </p:cNvSpPr>
          <p:nvPr/>
        </p:nvSpPr>
        <p:spPr>
          <a:xfrm>
            <a:off x="1919786" y="2750164"/>
            <a:ext cx="8710048" cy="2170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Gotham Medium" pitchFamily="2" charset="0"/>
                <a:cs typeface="Gotham Medium" pitchFamily="2" charset="0"/>
              </a:rPr>
              <a:t>The </a:t>
            </a:r>
            <a:r>
              <a:rPr lang="en-US" dirty="0" err="1">
                <a:latin typeface="Gotham Medium" pitchFamily="2" charset="0"/>
                <a:cs typeface="Gotham Medium" pitchFamily="2" charset="0"/>
              </a:rPr>
              <a:t>Kishis</a:t>
            </a:r>
            <a:r>
              <a:rPr lang="en-US" dirty="0">
                <a:latin typeface="Gotham Medium" pitchFamily="2" charset="0"/>
                <a:cs typeface="Gotham Medium" pitchFamily="2" charset="0"/>
              </a:rPr>
              <a:t> came to Texas in 1908. </a:t>
            </a:r>
            <a:r>
              <a:rPr lang="en-US" dirty="0" err="1">
                <a:latin typeface="Gotham Medium" pitchFamily="2" charset="0"/>
                <a:cs typeface="Gotham Medium" pitchFamily="2" charset="0"/>
              </a:rPr>
              <a:t>Kichimatsu</a:t>
            </a:r>
            <a:r>
              <a:rPr lang="en-US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en-US" dirty="0" err="1">
                <a:latin typeface="Gotham Medium" pitchFamily="2" charset="0"/>
                <a:cs typeface="Gotham Medium" pitchFamily="2" charset="0"/>
              </a:rPr>
              <a:t>Kishi</a:t>
            </a:r>
            <a:r>
              <a:rPr lang="en-US" dirty="0">
                <a:latin typeface="Gotham Medium" pitchFamily="2" charset="0"/>
                <a:cs typeface="Gotham Medium" pitchFamily="2" charset="0"/>
              </a:rPr>
              <a:t> was a successful businessman who founded a 3,500 acre rice colony at Terry, Texas on the Southern Pacific Railroad line between Orange and Jefferson Counties. </a:t>
            </a:r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B5541090-C647-4146-A56D-99FB2BA2F9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12367" y="-79957"/>
            <a:ext cx="9498608" cy="20172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900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  <a:t>History Snapshots:</a:t>
            </a:r>
            <a:br>
              <a:rPr lang="en-US" sz="4900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n-US" sz="4800" dirty="0">
                <a:solidFill>
                  <a:schemeClr val="bg1"/>
                </a:solidFill>
                <a:latin typeface="Gotham Medium" pitchFamily="2" charset="0"/>
              </a:rPr>
              <a:t>	</a:t>
            </a:r>
            <a:r>
              <a:rPr lang="en-US" sz="3600" dirty="0">
                <a:solidFill>
                  <a:schemeClr val="bg1"/>
                </a:solidFill>
                <a:latin typeface="Gotham Medium" pitchFamily="2" charset="0"/>
              </a:rPr>
              <a:t> The </a:t>
            </a:r>
            <a:r>
              <a:rPr lang="en-US" sz="3600" dirty="0" err="1">
                <a:solidFill>
                  <a:schemeClr val="bg1"/>
                </a:solidFill>
                <a:latin typeface="Gotham Medium" pitchFamily="2" charset="0"/>
              </a:rPr>
              <a:t>Kishi</a:t>
            </a:r>
            <a:r>
              <a:rPr lang="en-US" sz="3600" dirty="0">
                <a:solidFill>
                  <a:schemeClr val="bg1"/>
                </a:solidFill>
                <a:latin typeface="Gotham Medium" pitchFamily="2" charset="0"/>
              </a:rPr>
              <a:t> Farm: Japanese Immigrants to Texas</a:t>
            </a:r>
            <a:br>
              <a:rPr lang="en-US" sz="4800" dirty="0">
                <a:solidFill>
                  <a:srgbClr val="322E50"/>
                </a:solidFill>
              </a:rPr>
            </a:br>
            <a:endParaRPr lang="en-US" sz="4400" dirty="0">
              <a:latin typeface="Gotham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83539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383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40D8FEC-7EC4-49F3-8093-46780C4A9A09}"/>
              </a:ext>
            </a:extLst>
          </p:cNvPr>
          <p:cNvSpPr txBox="1">
            <a:spLocks/>
          </p:cNvSpPr>
          <p:nvPr/>
        </p:nvSpPr>
        <p:spPr bwMode="auto">
          <a:xfrm>
            <a:off x="8384640" y="2004846"/>
            <a:ext cx="268275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en-US" altLang="en-US" sz="2000" dirty="0" err="1">
                <a:latin typeface="Gotham Book"/>
                <a:ea typeface="Adobe Myungjo Std M" pitchFamily="18" charset="-128"/>
              </a:rPr>
              <a:t>Kichimatsu</a:t>
            </a:r>
            <a:r>
              <a:rPr lang="en-US" altLang="en-US" sz="2000" dirty="0">
                <a:latin typeface="Gotham Book"/>
                <a:ea typeface="Adobe Myungjo Std M" pitchFamily="18" charset="-128"/>
              </a:rPr>
              <a:t> </a:t>
            </a:r>
            <a:r>
              <a:rPr lang="en-US" altLang="en-US" sz="2000" dirty="0" err="1">
                <a:latin typeface="Gotham Book"/>
                <a:ea typeface="Adobe Myungjo Std M" pitchFamily="18" charset="-128"/>
              </a:rPr>
              <a:t>Kishi</a:t>
            </a:r>
            <a:r>
              <a:rPr lang="en-US" altLang="en-US" sz="2000" dirty="0">
                <a:latin typeface="Gotham Book"/>
                <a:ea typeface="Adobe Myungjo Std M" pitchFamily="18" charset="-128"/>
              </a:rPr>
              <a:t> is second from the left on the second row. The residents of </a:t>
            </a:r>
            <a:r>
              <a:rPr lang="en-US" altLang="en-US" sz="2000" dirty="0" err="1">
                <a:latin typeface="Gotham Book"/>
                <a:ea typeface="Adobe Myungjo Std M" pitchFamily="18" charset="-128"/>
              </a:rPr>
              <a:t>Kishi</a:t>
            </a:r>
            <a:r>
              <a:rPr lang="en-US" altLang="en-US" sz="2000" dirty="0">
                <a:latin typeface="Gotham Book"/>
                <a:ea typeface="Adobe Myungjo Std M" pitchFamily="18" charset="-128"/>
              </a:rPr>
              <a:t> Colony brought their families with them to begin new lives in Texas.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76F034-2BDE-4A58-A01B-1F759CDDE953}"/>
              </a:ext>
            </a:extLst>
          </p:cNvPr>
          <p:cNvSpPr txBox="1"/>
          <p:nvPr/>
        </p:nvSpPr>
        <p:spPr>
          <a:xfrm>
            <a:off x="2335933" y="5871996"/>
            <a:ext cx="67818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latin typeface="Gotham Book"/>
              </a:rPr>
              <a:t>[Japanese Group Portrait], Photograph, </a:t>
            </a:r>
            <a:r>
              <a:rPr lang="en-US" sz="1000" dirty="0" err="1">
                <a:latin typeface="Gotham Book"/>
              </a:rPr>
              <a:t>n.d</a:t>
            </a:r>
            <a:r>
              <a:rPr lang="en-US" sz="1000" dirty="0">
                <a:latin typeface="Gotham Book"/>
              </a:rPr>
              <a:t>.; digital image, (</a:t>
            </a:r>
            <a:r>
              <a:rPr lang="en-US" sz="1000" dirty="0">
                <a:latin typeface="Gotham Book"/>
                <a:hlinkClick r:id="rId6"/>
              </a:rPr>
              <a:t>http://texashistory.unt.edu/ark:/67531/metapth37172</a:t>
            </a:r>
            <a:r>
              <a:rPr lang="en-US" sz="1000" dirty="0">
                <a:latin typeface="Gotham Book"/>
              </a:rPr>
              <a:t> ) ; crediting Heritage House Museum, Orange, Texas.</a:t>
            </a:r>
          </a:p>
        </p:txBody>
      </p:sp>
      <p:pic>
        <p:nvPicPr>
          <p:cNvPr id="10" name="Picture 10" descr="Photo of the residents of the Kishi Colony">
            <a:extLst>
              <a:ext uri="{FF2B5EF4-FFF2-40B4-BE49-F238E27FC236}">
                <a16:creationId xmlns:a16="http://schemas.microsoft.com/office/drawing/2014/main" id="{9AACDC0C-4BF3-4D30-A673-511E87469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479" y="1503485"/>
            <a:ext cx="5718175" cy="44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5">
            <a:extLst>
              <a:ext uri="{FF2B5EF4-FFF2-40B4-BE49-F238E27FC236}">
                <a16:creationId xmlns:a16="http://schemas.microsoft.com/office/drawing/2014/main" id="{38EDB2C2-3372-48DF-A685-9A05E9BB39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83536" y="23740"/>
            <a:ext cx="10285536" cy="14279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900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History Snapshot</a:t>
            </a:r>
            <a:br>
              <a:rPr lang="en-US" sz="4900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n-US" sz="4900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        </a:t>
            </a:r>
            <a:r>
              <a:rPr lang="en-US" sz="3600" dirty="0">
                <a:solidFill>
                  <a:srgbClr val="322E50"/>
                </a:solidFill>
                <a:latin typeface="Gotham Medium" pitchFamily="2" charset="0"/>
              </a:rPr>
              <a:t>The </a:t>
            </a:r>
            <a:r>
              <a:rPr lang="en-US" sz="3600" dirty="0" err="1">
                <a:solidFill>
                  <a:srgbClr val="322E50"/>
                </a:solidFill>
                <a:latin typeface="Gotham Medium" pitchFamily="2" charset="0"/>
              </a:rPr>
              <a:t>Kishi</a:t>
            </a:r>
            <a:r>
              <a:rPr lang="en-US" sz="3600" dirty="0">
                <a:solidFill>
                  <a:srgbClr val="322E50"/>
                </a:solidFill>
                <a:latin typeface="Gotham Medium" pitchFamily="2" charset="0"/>
              </a:rPr>
              <a:t> Farm: a growing rice colony</a:t>
            </a:r>
            <a:endParaRPr lang="en-US" sz="3600" dirty="0">
              <a:latin typeface="Gotham Medium"/>
            </a:endParaRPr>
          </a:p>
        </p:txBody>
      </p:sp>
    </p:spTree>
    <p:extLst>
      <p:ext uri="{BB962C8B-B14F-4D97-AF65-F5344CB8AC3E}">
        <p14:creationId xmlns:p14="http://schemas.microsoft.com/office/powerpoint/2010/main" val="785130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l="-2000" t="-11000" r="-6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A3E4038-1829-42FD-AA58-A5727346C492}"/>
              </a:ext>
            </a:extLst>
          </p:cNvPr>
          <p:cNvSpPr txBox="1">
            <a:spLocks/>
          </p:cNvSpPr>
          <p:nvPr/>
        </p:nvSpPr>
        <p:spPr bwMode="auto">
          <a:xfrm>
            <a:off x="8534400" y="2820046"/>
            <a:ext cx="2903483" cy="2374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en-US" altLang="en-US" sz="2000" dirty="0">
                <a:latin typeface="Gotham Book"/>
                <a:ea typeface="Adobe Myungjo Std M" pitchFamily="18" charset="-128"/>
              </a:rPr>
              <a:t>The </a:t>
            </a:r>
            <a:r>
              <a:rPr lang="en-US" altLang="en-US" sz="2000" dirty="0" err="1">
                <a:latin typeface="Gotham Book"/>
                <a:ea typeface="Adobe Myungjo Std M" pitchFamily="18" charset="-128"/>
              </a:rPr>
              <a:t>Kishi</a:t>
            </a:r>
            <a:r>
              <a:rPr lang="en-US" altLang="en-US" sz="2000" dirty="0">
                <a:latin typeface="Gotham Book"/>
                <a:ea typeface="Adobe Myungjo Std M" pitchFamily="18" charset="-128"/>
              </a:rPr>
              <a:t> colony residents </a:t>
            </a:r>
          </a:p>
          <a:p>
            <a:pPr marL="0" indent="0" eaLnBrk="1" hangingPunct="1"/>
            <a:r>
              <a:rPr lang="en-US" altLang="en-US" sz="2000" dirty="0">
                <a:latin typeface="Gotham Book"/>
                <a:ea typeface="Adobe Myungjo Std M" pitchFamily="18" charset="-128"/>
              </a:rPr>
              <a:t>became part of the Texas</a:t>
            </a:r>
          </a:p>
          <a:p>
            <a:pPr marL="0" indent="0" eaLnBrk="1" hangingPunct="1"/>
            <a:r>
              <a:rPr lang="en-US" altLang="en-US" sz="2000" dirty="0">
                <a:latin typeface="Gotham Book"/>
                <a:ea typeface="Adobe Myungjo Std M" pitchFamily="18" charset="-128"/>
              </a:rPr>
              <a:t>Community building </a:t>
            </a:r>
          </a:p>
          <a:p>
            <a:pPr marL="0" indent="0" eaLnBrk="1" hangingPunct="1"/>
            <a:r>
              <a:rPr lang="en-US" altLang="en-US" sz="2000" dirty="0">
                <a:latin typeface="Gotham Book"/>
                <a:ea typeface="Adobe Myungjo Std M" pitchFamily="18" charset="-128"/>
              </a:rPr>
              <a:t>homes and constructing a </a:t>
            </a:r>
          </a:p>
          <a:p>
            <a:pPr marL="0" indent="0" eaLnBrk="1" hangingPunct="1"/>
            <a:r>
              <a:rPr lang="en-US" altLang="en-US" sz="2000" dirty="0">
                <a:latin typeface="Gotham Book"/>
                <a:ea typeface="Adobe Myungjo Std M" pitchFamily="18" charset="-128"/>
              </a:rPr>
              <a:t>church.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67C612-D60D-45E1-A5BA-E4BB3CB416DE}"/>
              </a:ext>
            </a:extLst>
          </p:cNvPr>
          <p:cNvSpPr txBox="1"/>
          <p:nvPr/>
        </p:nvSpPr>
        <p:spPr>
          <a:xfrm>
            <a:off x="1295400" y="6076950"/>
            <a:ext cx="7239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latin typeface="Gotham Book"/>
              </a:rPr>
              <a:t>Methodist church at Terry, Texas, Photograph, ca. 1922; digital image, (</a:t>
            </a:r>
            <a:r>
              <a:rPr lang="en-US" sz="1000" dirty="0">
                <a:latin typeface="Gotham Book"/>
                <a:hlinkClick r:id="rId5"/>
              </a:rPr>
              <a:t>http://texashistory.unt.edu/ark:/67531/metapth37171</a:t>
            </a:r>
            <a:r>
              <a:rPr lang="en-US" sz="1000" dirty="0">
                <a:latin typeface="Gotham Book"/>
              </a:rPr>
              <a:t>) ;   crediting Heritage House Museum, Orange, Texas.</a:t>
            </a:r>
          </a:p>
        </p:txBody>
      </p:sp>
      <p:pic>
        <p:nvPicPr>
          <p:cNvPr id="15" name="Picture 11" descr="Photo of the Kishi colony residents next to a church. ">
            <a:extLst>
              <a:ext uri="{FF2B5EF4-FFF2-40B4-BE49-F238E27FC236}">
                <a16:creationId xmlns:a16="http://schemas.microsoft.com/office/drawing/2014/main" id="{9193BEC8-370A-4EBB-A46B-49A3581E8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89125"/>
            <a:ext cx="6934200" cy="417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 txBox="1">
            <a:spLocks noGrp="1"/>
          </p:cNvSpPr>
          <p:nvPr>
            <p:ph type="title"/>
          </p:nvPr>
        </p:nvSpPr>
        <p:spPr>
          <a:xfrm>
            <a:off x="1391318" y="-291668"/>
            <a:ext cx="10184524" cy="17071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solidFill>
                  <a:schemeClr val="bg1"/>
                </a:solidFill>
                <a:latin typeface="Gotham Medium"/>
              </a:rPr>
              <a:t>     History Snapshots:</a:t>
            </a:r>
            <a:br>
              <a:rPr lang="en-US" sz="4400" dirty="0">
                <a:solidFill>
                  <a:schemeClr val="bg1"/>
                </a:solidFill>
                <a:latin typeface="Gotham Medium"/>
              </a:rPr>
            </a:br>
            <a:r>
              <a:rPr lang="en-US" sz="4400" dirty="0">
                <a:solidFill>
                  <a:schemeClr val="bg1"/>
                </a:solidFill>
                <a:latin typeface="Gotham Medium"/>
              </a:rPr>
              <a:t>               </a:t>
            </a:r>
            <a:r>
              <a:rPr lang="en-US" sz="3200" dirty="0">
                <a:solidFill>
                  <a:schemeClr val="bg1"/>
                </a:solidFill>
                <a:latin typeface="Gotham Medium" pitchFamily="2" charset="0"/>
              </a:rPr>
              <a:t>The </a:t>
            </a:r>
            <a:r>
              <a:rPr lang="en-US" sz="3200" dirty="0" err="1">
                <a:solidFill>
                  <a:schemeClr val="bg1"/>
                </a:solidFill>
                <a:latin typeface="Gotham Medium" pitchFamily="2" charset="0"/>
              </a:rPr>
              <a:t>Kishi</a:t>
            </a:r>
            <a:r>
              <a:rPr lang="en-US" sz="3200" dirty="0">
                <a:solidFill>
                  <a:schemeClr val="bg1"/>
                </a:solidFill>
                <a:latin typeface="Gotham Medium" pitchFamily="2" charset="0"/>
              </a:rPr>
              <a:t> Farm: building a community</a:t>
            </a:r>
            <a:endParaRPr lang="en-US" sz="3200" dirty="0">
              <a:latin typeface="Gotham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10576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383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09F77D-5EAE-48A4-BEAF-03551F9F3859}"/>
              </a:ext>
            </a:extLst>
          </p:cNvPr>
          <p:cNvSpPr txBox="1">
            <a:spLocks/>
          </p:cNvSpPr>
          <p:nvPr/>
        </p:nvSpPr>
        <p:spPr bwMode="auto">
          <a:xfrm>
            <a:off x="8266387" y="2704105"/>
            <a:ext cx="3337036" cy="2017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000" dirty="0">
                <a:latin typeface="Gotham Book"/>
                <a:ea typeface="Adobe Myungjo Std M" pitchFamily="18" charset="-128"/>
              </a:rPr>
              <a:t>Japanese immigrants of the</a:t>
            </a:r>
          </a:p>
          <a:p>
            <a:pPr>
              <a:defRPr/>
            </a:pPr>
            <a:r>
              <a:rPr lang="en-US" sz="2000" dirty="0" err="1">
                <a:latin typeface="Gotham Book"/>
                <a:ea typeface="Adobe Myungjo Std M" pitchFamily="18" charset="-128"/>
              </a:rPr>
              <a:t>Kishi</a:t>
            </a:r>
            <a:r>
              <a:rPr lang="en-US" sz="2000" dirty="0">
                <a:latin typeface="Gotham Book"/>
                <a:ea typeface="Adobe Myungjo Std M" pitchFamily="18" charset="-128"/>
              </a:rPr>
              <a:t> Colony and Anglo </a:t>
            </a:r>
          </a:p>
          <a:p>
            <a:pPr>
              <a:defRPr/>
            </a:pPr>
            <a:r>
              <a:rPr lang="en-US" sz="2000" dirty="0">
                <a:latin typeface="Gotham Book"/>
                <a:ea typeface="Adobe Myungjo Std M" pitchFamily="18" charset="-128"/>
              </a:rPr>
              <a:t>children </a:t>
            </a:r>
            <a:r>
              <a:rPr lang="en-US" sz="2000" dirty="0">
                <a:latin typeface="Gotham Book"/>
                <a:ea typeface="Adobe Myungjo Std M" pitchFamily="18" charset="-128"/>
                <a:cs typeface="+mj-cs"/>
              </a:rPr>
              <a:t>at the Terry School.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57037D-7911-406B-9061-55820DFEE8FB}"/>
              </a:ext>
            </a:extLst>
          </p:cNvPr>
          <p:cNvSpPr txBox="1"/>
          <p:nvPr/>
        </p:nvSpPr>
        <p:spPr>
          <a:xfrm>
            <a:off x="2396363" y="5785820"/>
            <a:ext cx="6705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latin typeface="Gotham Book"/>
              </a:rPr>
              <a:t>Terry Schoolchildren and Teachers, Photograph, n.d.; digital image, (</a:t>
            </a:r>
            <a:r>
              <a:rPr lang="en-US" sz="1000" dirty="0">
                <a:latin typeface="Gotham Book"/>
                <a:hlinkClick r:id="rId7"/>
              </a:rPr>
              <a:t>http://texashistory.unt.edu/ark:/67531/metapth37169</a:t>
            </a:r>
            <a:r>
              <a:rPr lang="en-US" sz="1000" dirty="0">
                <a:latin typeface="Gotham Book"/>
              </a:rPr>
              <a:t>); crediting Heritage House Museum, Orange, Texas.</a:t>
            </a:r>
            <a:endParaRPr lang="en-US" sz="1000" dirty="0">
              <a:latin typeface="Gotham Book"/>
              <a:ea typeface="Adobe Myungjo Std M" pitchFamily="18" charset="-128"/>
            </a:endParaRPr>
          </a:p>
        </p:txBody>
      </p:sp>
      <p:pic>
        <p:nvPicPr>
          <p:cNvPr id="15" name="Picture Placeholder 4" descr="Kishi school children at the Terry school">
            <a:extLst>
              <a:ext uri="{FF2B5EF4-FFF2-40B4-BE49-F238E27FC236}">
                <a16:creationId xmlns:a16="http://schemas.microsoft.com/office/drawing/2014/main" id="{45A28D1C-8C44-4301-A72A-74A7D4A114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2463224" y="1718754"/>
            <a:ext cx="5435600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itle 5">
            <a:extLst>
              <a:ext uri="{FF2B5EF4-FFF2-40B4-BE49-F238E27FC236}">
                <a16:creationId xmlns:a16="http://schemas.microsoft.com/office/drawing/2014/main" id="{A1FA434E-E59B-4090-AF99-0D552B1F40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39361" y="-538869"/>
            <a:ext cx="10089157" cy="20172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900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History Snapshots:</a:t>
            </a:r>
            <a:br>
              <a:rPr lang="en-US" sz="4900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n-US" sz="3200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       </a:t>
            </a:r>
            <a:r>
              <a:rPr lang="en-US" sz="3200" dirty="0">
                <a:solidFill>
                  <a:srgbClr val="322E50"/>
                </a:solidFill>
                <a:latin typeface="Gotham Medium" pitchFamily="2" charset="0"/>
              </a:rPr>
              <a:t>The </a:t>
            </a:r>
            <a:r>
              <a:rPr lang="en-US" sz="3200" dirty="0" err="1">
                <a:solidFill>
                  <a:srgbClr val="322E50"/>
                </a:solidFill>
                <a:latin typeface="Gotham Medium" pitchFamily="2" charset="0"/>
              </a:rPr>
              <a:t>Kishi</a:t>
            </a:r>
            <a:r>
              <a:rPr lang="en-US" sz="3200" dirty="0">
                <a:solidFill>
                  <a:srgbClr val="322E50"/>
                </a:solidFill>
                <a:latin typeface="Gotham Medium" pitchFamily="2" charset="0"/>
              </a:rPr>
              <a:t> Farm: a school for the community</a:t>
            </a:r>
            <a:endParaRPr lang="en-US" sz="3200" dirty="0">
              <a:latin typeface="Gotham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16142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26671" y="-5351588"/>
            <a:ext cx="1524002" cy="12206659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111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C8916B-63BE-4DD8-B97E-AAC8546011C5}"/>
              </a:ext>
            </a:extLst>
          </p:cNvPr>
          <p:cNvSpPr txBox="1"/>
          <p:nvPr/>
        </p:nvSpPr>
        <p:spPr>
          <a:xfrm>
            <a:off x="759370" y="6524300"/>
            <a:ext cx="7010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latin typeface="Gotham Book"/>
              </a:rPr>
              <a:t>[Laboring in the Rice Fields], Photograph, n.d.; digital image, (</a:t>
            </a:r>
            <a:r>
              <a:rPr lang="en-US" sz="1000" dirty="0">
                <a:latin typeface="Gotham Book"/>
                <a:hlinkClick r:id="rId5"/>
              </a:rPr>
              <a:t>http://texashistory.unt.edu/ark:/67531/metapth37192</a:t>
            </a:r>
            <a:r>
              <a:rPr lang="en-US" sz="1000" dirty="0">
                <a:latin typeface="Gotham Book"/>
              </a:rPr>
              <a:t> ); crediting Heritage House Museum, Orange, Texas.</a:t>
            </a:r>
          </a:p>
        </p:txBody>
      </p:sp>
      <p:pic>
        <p:nvPicPr>
          <p:cNvPr id="8" name="Picture 2" descr="Photo of a rice paddy fields at the Kishi farm">
            <a:extLst>
              <a:ext uri="{FF2B5EF4-FFF2-40B4-BE49-F238E27FC236}">
                <a16:creationId xmlns:a16="http://schemas.microsoft.com/office/drawing/2014/main" id="{4E3273D9-951A-4911-A119-907372A69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420" y="1801488"/>
            <a:ext cx="5924550" cy="479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5">
            <a:extLst>
              <a:ext uri="{FF2B5EF4-FFF2-40B4-BE49-F238E27FC236}">
                <a16:creationId xmlns:a16="http://schemas.microsoft.com/office/drawing/2014/main" id="{49B8E334-A4BE-41F5-BA77-3A185BE921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3343" y="-291668"/>
            <a:ext cx="7858243" cy="17071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solidFill>
                  <a:schemeClr val="bg1"/>
                </a:solidFill>
                <a:latin typeface="Gotham Medium"/>
              </a:rPr>
              <a:t> History Snapshots:</a:t>
            </a:r>
            <a:br>
              <a:rPr lang="en-US" sz="4400" dirty="0">
                <a:solidFill>
                  <a:schemeClr val="bg1"/>
                </a:solidFill>
                <a:latin typeface="Gotham Medium"/>
              </a:rPr>
            </a:br>
            <a:r>
              <a:rPr lang="en-US" sz="4500" dirty="0">
                <a:solidFill>
                  <a:schemeClr val="bg1"/>
                </a:solidFill>
                <a:latin typeface="Gotham Medium"/>
              </a:rPr>
              <a:t>    </a:t>
            </a:r>
            <a:r>
              <a:rPr lang="en-US" sz="3200" dirty="0">
                <a:solidFill>
                  <a:schemeClr val="bg1"/>
                </a:solidFill>
                <a:latin typeface="Gotham Medium"/>
              </a:rPr>
              <a:t>The </a:t>
            </a:r>
            <a:r>
              <a:rPr lang="en-US" sz="3200" dirty="0" err="1">
                <a:solidFill>
                  <a:schemeClr val="bg1"/>
                </a:solidFill>
                <a:latin typeface="Gotham Medium"/>
              </a:rPr>
              <a:t>Kishi</a:t>
            </a:r>
            <a:r>
              <a:rPr lang="en-US" sz="3200" dirty="0">
                <a:solidFill>
                  <a:schemeClr val="bg1"/>
                </a:solidFill>
                <a:latin typeface="Gotham Medium"/>
              </a:rPr>
              <a:t> Farm: Rice paddies in Texas</a:t>
            </a:r>
            <a:endParaRPr lang="en-US" sz="3200" dirty="0">
              <a:latin typeface="Gotham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95432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title="Side bar in Charcoal with faded blue topographical map overlay">
            <a:extLst>
              <a:ext uri="{FF2B5EF4-FFF2-40B4-BE49-F238E27FC236}">
                <a16:creationId xmlns:a16="http://schemas.microsoft.com/office/drawing/2014/main" id="{2D01FB66-8E41-A940-BCF6-42A2E36056A2}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7AE6F562-782D-DC46-92F5-39929AF39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C51E3E-3307-4BF1-B811-320E2C93F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D43260-EC46-4FDE-8FCE-454CFB00C630}"/>
              </a:ext>
            </a:extLst>
          </p:cNvPr>
          <p:cNvSpPr txBox="1"/>
          <p:nvPr/>
        </p:nvSpPr>
        <p:spPr>
          <a:xfrm>
            <a:off x="3505972" y="5843753"/>
            <a:ext cx="46974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latin typeface="Gotham Book"/>
              </a:rPr>
              <a:t>[</a:t>
            </a:r>
            <a:r>
              <a:rPr lang="en-US" sz="1000" dirty="0" err="1">
                <a:latin typeface="Gotham Book"/>
              </a:rPr>
              <a:t>Kishi</a:t>
            </a:r>
            <a:r>
              <a:rPr lang="en-US" sz="1000" dirty="0">
                <a:latin typeface="Gotham Book"/>
              </a:rPr>
              <a:t> Rice Farm’s Headquarters.] Heritage House Museum. Photograph: B&amp;W 5 x 7 in. </a:t>
            </a:r>
          </a:p>
          <a:p>
            <a:pPr>
              <a:defRPr/>
            </a:pPr>
            <a:r>
              <a:rPr lang="en-US" sz="1000" dirty="0">
                <a:latin typeface="Gotham Book"/>
              </a:rPr>
              <a:t>Permalink: </a:t>
            </a:r>
            <a:r>
              <a:rPr lang="en-US" sz="1000" dirty="0">
                <a:latin typeface="Gotham Book"/>
                <a:hlinkClick r:id="rId5"/>
              </a:rPr>
              <a:t>http://texashistory.unt.edu/permalink/meta-pth-37176</a:t>
            </a:r>
            <a:endParaRPr lang="en-US" sz="1000" dirty="0">
              <a:latin typeface="Gotham Book"/>
            </a:endParaRPr>
          </a:p>
        </p:txBody>
      </p:sp>
      <p:pic>
        <p:nvPicPr>
          <p:cNvPr id="19" name="Picture 14" descr="Photo of the headquarters of the Kishi farm">
            <a:extLst>
              <a:ext uri="{FF2B5EF4-FFF2-40B4-BE49-F238E27FC236}">
                <a16:creationId xmlns:a16="http://schemas.microsoft.com/office/drawing/2014/main" id="{2136E359-FF5C-4BB9-80E9-81CCAA3803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643614"/>
            <a:ext cx="66675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5">
            <a:extLst>
              <a:ext uri="{FF2B5EF4-FFF2-40B4-BE49-F238E27FC236}">
                <a16:creationId xmlns:a16="http://schemas.microsoft.com/office/drawing/2014/main" id="{0D81DD0A-CA8A-4719-9269-D7B1D4CA27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95475" y="-79957"/>
            <a:ext cx="9944100" cy="20172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900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History Snapshots:</a:t>
            </a:r>
            <a:br>
              <a:rPr lang="en-US" sz="4900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n-US" sz="4800" dirty="0">
                <a:solidFill>
                  <a:srgbClr val="322E50"/>
                </a:solidFill>
                <a:latin typeface="Gotham Medium" pitchFamily="2" charset="0"/>
              </a:rPr>
              <a:t>	</a:t>
            </a:r>
            <a:r>
              <a:rPr lang="en-US" sz="3600" dirty="0">
                <a:solidFill>
                  <a:srgbClr val="322E50"/>
                </a:solidFill>
                <a:latin typeface="Gotham Medium" pitchFamily="2" charset="0"/>
              </a:rPr>
              <a:t> The </a:t>
            </a:r>
            <a:r>
              <a:rPr lang="en-US" sz="3600" dirty="0" err="1">
                <a:solidFill>
                  <a:srgbClr val="322E50"/>
                </a:solidFill>
                <a:latin typeface="Gotham Medium" pitchFamily="2" charset="0"/>
              </a:rPr>
              <a:t>Kishi</a:t>
            </a:r>
            <a:r>
              <a:rPr lang="en-US" sz="3600" dirty="0">
                <a:solidFill>
                  <a:srgbClr val="322E50"/>
                </a:solidFill>
                <a:latin typeface="Gotham Medium" pitchFamily="2" charset="0"/>
              </a:rPr>
              <a:t> Farm: the farm headquarters</a:t>
            </a:r>
            <a:br>
              <a:rPr lang="en-US" sz="4800" dirty="0">
                <a:solidFill>
                  <a:srgbClr val="322E50"/>
                </a:solidFill>
              </a:rPr>
            </a:br>
            <a:endParaRPr lang="en-US" sz="4400" dirty="0">
              <a:latin typeface="Gotham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48159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l="-2000" t="-11000" r="-6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506697" y="6488668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17" name="Title 10">
            <a:extLst>
              <a:ext uri="{FF2B5EF4-FFF2-40B4-BE49-F238E27FC236}">
                <a16:creationId xmlns:a16="http://schemas.microsoft.com/office/drawing/2014/main" id="{544CEBD3-0FF6-4DE5-BE7D-52A44E94BDE2}"/>
              </a:ext>
            </a:extLst>
          </p:cNvPr>
          <p:cNvSpPr txBox="1">
            <a:spLocks/>
          </p:cNvSpPr>
          <p:nvPr/>
        </p:nvSpPr>
        <p:spPr bwMode="auto">
          <a:xfrm>
            <a:off x="469214" y="5114117"/>
            <a:ext cx="5368166" cy="1952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000" dirty="0">
                <a:latin typeface="Gotham Book"/>
                <a:ea typeface="Adobe Myungjo Std M" pitchFamily="18" charset="-128"/>
                <a:cs typeface="Times New Roman"/>
              </a:rPr>
              <a:t>However, technological progress saw draft animals replaced by mechanized farm equipment. Harvesters, such as the one pictured here, allowed rice to be collected more quickly and efficiently on the Kishi farm.</a:t>
            </a:r>
            <a:br>
              <a:rPr lang="en-US" sz="1600" dirty="0">
                <a:latin typeface="Georgia" pitchFamily="18" charset="0"/>
                <a:ea typeface="+mj-ea"/>
                <a:cs typeface="+mj-cs"/>
              </a:rPr>
            </a:br>
            <a:endParaRPr lang="en-US" sz="1600" dirty="0"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ED02C3-D5EF-447B-940D-CB0698FBFA1F}"/>
              </a:ext>
            </a:extLst>
          </p:cNvPr>
          <p:cNvSpPr txBox="1"/>
          <p:nvPr/>
        </p:nvSpPr>
        <p:spPr>
          <a:xfrm>
            <a:off x="6019789" y="5912099"/>
            <a:ext cx="4130675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latin typeface="Gotham Book"/>
              </a:rPr>
              <a:t>[Harvesting Rice at the </a:t>
            </a:r>
            <a:r>
              <a:rPr lang="en-US" sz="1000" dirty="0" err="1">
                <a:latin typeface="Gotham Book"/>
              </a:rPr>
              <a:t>Kishi</a:t>
            </a:r>
            <a:r>
              <a:rPr lang="en-US" sz="1000" dirty="0">
                <a:latin typeface="Gotham Book"/>
              </a:rPr>
              <a:t> Farm], Photograph, </a:t>
            </a:r>
            <a:r>
              <a:rPr lang="en-US" sz="1000" dirty="0" err="1">
                <a:latin typeface="Gotham Book"/>
              </a:rPr>
              <a:t>n.d</a:t>
            </a:r>
            <a:r>
              <a:rPr lang="en-US" sz="1000" dirty="0">
                <a:latin typeface="Gotham Book"/>
              </a:rPr>
              <a:t>.; digital image, (</a:t>
            </a:r>
            <a:r>
              <a:rPr lang="en-US" sz="1000" dirty="0">
                <a:latin typeface="Gotham Book"/>
                <a:hlinkClick r:id="rId5"/>
              </a:rPr>
              <a:t>http://texashistory.unt.edu/ark:/67531/metapth37185</a:t>
            </a:r>
            <a:r>
              <a:rPr lang="en-US" sz="1000" dirty="0">
                <a:latin typeface="Gotham Book"/>
              </a:rPr>
              <a:t> ); crediting Heritage House Museum, </a:t>
            </a:r>
            <a:r>
              <a:rPr lang="en-US" sz="1000" dirty="0" err="1">
                <a:latin typeface="Gotham Book"/>
              </a:rPr>
              <a:t>Orange,Texas</a:t>
            </a:r>
            <a:r>
              <a:rPr lang="en-US" sz="1000" dirty="0">
                <a:latin typeface="Gotham Book"/>
              </a:rPr>
              <a:t>.</a:t>
            </a:r>
          </a:p>
        </p:txBody>
      </p:sp>
      <p:pic>
        <p:nvPicPr>
          <p:cNvPr id="15" name="Picture Placeholder 4" descr="Kishi Farm workers working with a Harvester to collect rice quickly">
            <a:extLst>
              <a:ext uri="{FF2B5EF4-FFF2-40B4-BE49-F238E27FC236}">
                <a16:creationId xmlns:a16="http://schemas.microsoft.com/office/drawing/2014/main" id="{D555FD9A-2E07-4EDC-BB1D-92F7DE9E50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5837380" y="2997646"/>
            <a:ext cx="43434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4516D75-93D6-4080-940F-A0FB2B2ECF73}"/>
              </a:ext>
            </a:extLst>
          </p:cNvPr>
          <p:cNvSpPr txBox="1">
            <a:spLocks/>
          </p:cNvSpPr>
          <p:nvPr/>
        </p:nvSpPr>
        <p:spPr bwMode="auto">
          <a:xfrm>
            <a:off x="6483580" y="1776072"/>
            <a:ext cx="377583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en-US" altLang="en-US" sz="2000" dirty="0">
                <a:latin typeface="Gotham Book"/>
                <a:ea typeface="Adobe Myungjo Std M" pitchFamily="18" charset="-128"/>
              </a:rPr>
              <a:t>The </a:t>
            </a:r>
            <a:r>
              <a:rPr lang="en-US" altLang="en-US" sz="2000" dirty="0" err="1">
                <a:latin typeface="Gotham Book"/>
                <a:ea typeface="Adobe Myungjo Std M" pitchFamily="18" charset="-128"/>
              </a:rPr>
              <a:t>Kishi</a:t>
            </a:r>
            <a:r>
              <a:rPr lang="en-US" altLang="en-US" sz="2000" dirty="0">
                <a:latin typeface="Gotham Book"/>
                <a:ea typeface="Adobe Myungjo Std M" pitchFamily="18" charset="-128"/>
              </a:rPr>
              <a:t> Farm was </a:t>
            </a:r>
          </a:p>
          <a:p>
            <a:pPr marL="0" indent="0" eaLnBrk="1" hangingPunct="1"/>
            <a:r>
              <a:rPr lang="en-US" altLang="en-US" sz="2000" dirty="0">
                <a:latin typeface="Gotham Book"/>
                <a:ea typeface="Adobe Myungjo Std M" pitchFamily="18" charset="-128"/>
              </a:rPr>
              <a:t>originally worked with draft </a:t>
            </a:r>
          </a:p>
          <a:p>
            <a:pPr marL="0" indent="0" eaLnBrk="1" hangingPunct="1"/>
            <a:r>
              <a:rPr lang="en-US" altLang="en-US" sz="2000" dirty="0">
                <a:latin typeface="Gotham Book"/>
                <a:ea typeface="Adobe Myungjo Std M" pitchFamily="18" charset="-128"/>
              </a:rPr>
              <a:t>animals, such as these mules.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AD19BD-EFA5-4371-B4FD-CB8CEC486B94}"/>
              </a:ext>
            </a:extLst>
          </p:cNvPr>
          <p:cNvSpPr txBox="1"/>
          <p:nvPr/>
        </p:nvSpPr>
        <p:spPr>
          <a:xfrm>
            <a:off x="1700049" y="4506699"/>
            <a:ext cx="40386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>
                <a:latin typeface="Arial" charset="0"/>
              </a:rPr>
              <a:t>[</a:t>
            </a:r>
            <a:r>
              <a:rPr lang="en-US" sz="1000" dirty="0">
                <a:latin typeface="Gotham Book"/>
              </a:rPr>
              <a:t>Team of Mules Pulling Cultivator at </a:t>
            </a:r>
            <a:r>
              <a:rPr lang="en-US" sz="1000" dirty="0" err="1">
                <a:latin typeface="Gotham Book"/>
              </a:rPr>
              <a:t>Kishi</a:t>
            </a:r>
            <a:r>
              <a:rPr lang="en-US" sz="1000" dirty="0">
                <a:latin typeface="Gotham Book"/>
              </a:rPr>
              <a:t> Farm], Photograph, n.d.; digital image, (</a:t>
            </a:r>
            <a:r>
              <a:rPr lang="en-US" sz="1000" dirty="0">
                <a:latin typeface="Gotham Book"/>
                <a:hlinkClick r:id="rId7"/>
              </a:rPr>
              <a:t>http://texashistory.unt.edu/ark:/67531/metapth37181</a:t>
            </a:r>
            <a:r>
              <a:rPr lang="en-US" sz="1000" dirty="0">
                <a:latin typeface="Gotham Book"/>
              </a:rPr>
              <a:t>); crediting Heritage House</a:t>
            </a:r>
          </a:p>
        </p:txBody>
      </p:sp>
      <p:pic>
        <p:nvPicPr>
          <p:cNvPr id="18" name="Content Placeholder 9" descr="Photo of mules pulling a plow">
            <a:extLst>
              <a:ext uri="{FF2B5EF4-FFF2-40B4-BE49-F238E27FC236}">
                <a16:creationId xmlns:a16="http://schemas.microsoft.com/office/drawing/2014/main" id="{CCB21477-590F-4ACE-A5BA-8B36DB6EE5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665" y="1833349"/>
            <a:ext cx="4038600" cy="269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 txBox="1">
            <a:spLocks noGrp="1"/>
          </p:cNvSpPr>
          <p:nvPr>
            <p:ph type="title"/>
          </p:nvPr>
        </p:nvSpPr>
        <p:spPr>
          <a:xfrm>
            <a:off x="2220879" y="-291668"/>
            <a:ext cx="8997020" cy="17071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solidFill>
                  <a:schemeClr val="bg1"/>
                </a:solidFill>
                <a:latin typeface="Gotham Medium"/>
              </a:rPr>
              <a:t>History Snapshots:</a:t>
            </a:r>
            <a:br>
              <a:rPr lang="en-US" sz="4400" dirty="0">
                <a:solidFill>
                  <a:schemeClr val="bg1"/>
                </a:solidFill>
                <a:latin typeface="Gotham Medium"/>
              </a:rPr>
            </a:br>
            <a:r>
              <a:rPr lang="en-US" sz="4400" dirty="0">
                <a:solidFill>
                  <a:schemeClr val="bg1"/>
                </a:solidFill>
                <a:latin typeface="Gotham Medium"/>
              </a:rPr>
              <a:t>      </a:t>
            </a:r>
            <a:r>
              <a:rPr lang="en-US" sz="3200" dirty="0">
                <a:solidFill>
                  <a:schemeClr val="bg1"/>
                </a:solidFill>
                <a:latin typeface="Gotham Medium" pitchFamily="2" charset="0"/>
              </a:rPr>
              <a:t>The </a:t>
            </a:r>
            <a:r>
              <a:rPr lang="en-US" sz="3200" dirty="0" err="1">
                <a:solidFill>
                  <a:schemeClr val="bg1"/>
                </a:solidFill>
                <a:latin typeface="Gotham Medium" pitchFamily="2" charset="0"/>
              </a:rPr>
              <a:t>Kishi</a:t>
            </a:r>
            <a:r>
              <a:rPr lang="en-US" sz="3200" dirty="0">
                <a:solidFill>
                  <a:schemeClr val="bg1"/>
                </a:solidFill>
                <a:latin typeface="Gotham Medium" pitchFamily="2" charset="0"/>
              </a:rPr>
              <a:t> Farm: Changes with technology</a:t>
            </a:r>
            <a:endParaRPr lang="en-US" sz="3200" dirty="0">
              <a:latin typeface="Gotham Medium"/>
            </a:endParaRPr>
          </a:p>
        </p:txBody>
      </p:sp>
    </p:spTree>
    <p:extLst>
      <p:ext uri="{BB962C8B-B14F-4D97-AF65-F5344CB8AC3E}">
        <p14:creationId xmlns:p14="http://schemas.microsoft.com/office/powerpoint/2010/main" val="3513616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l="3000" t="-44000" r="-9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383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2A50CBE0-5DD8-4600-9A24-90505000D259}"/>
              </a:ext>
            </a:extLst>
          </p:cNvPr>
          <p:cNvSpPr txBox="1">
            <a:spLocks/>
          </p:cNvSpPr>
          <p:nvPr/>
        </p:nvSpPr>
        <p:spPr bwMode="auto">
          <a:xfrm>
            <a:off x="8639508" y="2362200"/>
            <a:ext cx="2829907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en-US" altLang="en-US" sz="2000" dirty="0" err="1">
                <a:latin typeface="Gotham Book"/>
                <a:ea typeface="Adobe Myungjo Std M" pitchFamily="18" charset="-128"/>
              </a:rPr>
              <a:t>Kichimatsu</a:t>
            </a:r>
            <a:r>
              <a:rPr lang="en-US" altLang="en-US" sz="2000" dirty="0">
                <a:latin typeface="Gotham Book"/>
                <a:ea typeface="Adobe Myungjo Std M" pitchFamily="18" charset="-128"/>
              </a:rPr>
              <a:t> </a:t>
            </a:r>
            <a:r>
              <a:rPr lang="en-US" altLang="en-US" sz="2000" dirty="0" err="1">
                <a:latin typeface="Gotham Book"/>
                <a:ea typeface="Adobe Myungjo Std M" pitchFamily="18" charset="-128"/>
              </a:rPr>
              <a:t>Kishi</a:t>
            </a:r>
            <a:r>
              <a:rPr lang="en-US" altLang="en-US" sz="2000" dirty="0">
                <a:latin typeface="Gotham Book"/>
                <a:ea typeface="Adobe Myungjo Std M" pitchFamily="18" charset="-128"/>
              </a:rPr>
              <a:t> in the rice </a:t>
            </a:r>
            <a:r>
              <a:rPr lang="en-US" altLang="en-US" sz="2000" dirty="0" err="1">
                <a:latin typeface="Gotham Book"/>
                <a:ea typeface="Adobe Myungjo Std M" pitchFamily="18" charset="-128"/>
              </a:rPr>
              <a:t>rields</a:t>
            </a:r>
            <a:r>
              <a:rPr lang="en-US" altLang="en-US" sz="2000" dirty="0">
                <a:latin typeface="Gotham Book"/>
                <a:ea typeface="Adobe Myungjo Std M" pitchFamily="18" charset="-128"/>
              </a:rPr>
              <a:t> with laborers. </a:t>
            </a:r>
          </a:p>
          <a:p>
            <a:pPr marL="0" indent="0" eaLnBrk="1" hangingPunct="1"/>
            <a:r>
              <a:rPr lang="en-US" altLang="en-US" sz="2000" dirty="0" err="1">
                <a:latin typeface="Gotham Book"/>
                <a:ea typeface="Adobe Myungjo Std M" pitchFamily="18" charset="-128"/>
              </a:rPr>
              <a:t>Kichimatsu</a:t>
            </a:r>
            <a:r>
              <a:rPr lang="en-US" altLang="en-US" sz="2000" dirty="0">
                <a:latin typeface="Gotham Book"/>
                <a:ea typeface="Adobe Myungjo Std M" pitchFamily="18" charset="-128"/>
              </a:rPr>
              <a:t> drives a tractor harvesting rice </a:t>
            </a:r>
          </a:p>
          <a:p>
            <a:pPr marL="0" indent="0" eaLnBrk="1" hangingPunct="1"/>
            <a:r>
              <a:rPr lang="en-US" altLang="en-US" sz="2000" dirty="0">
                <a:latin typeface="Gotham Book"/>
                <a:ea typeface="Adobe Myungjo Std M" pitchFamily="18" charset="-128"/>
              </a:rPr>
              <a:t>on his 3,500 acre farm, with two farmhands working  alongside.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B3BE7B-19F4-4AAC-A651-F238CC1598F8}"/>
              </a:ext>
            </a:extLst>
          </p:cNvPr>
          <p:cNvSpPr txBox="1"/>
          <p:nvPr/>
        </p:nvSpPr>
        <p:spPr>
          <a:xfrm>
            <a:off x="2768002" y="5874624"/>
            <a:ext cx="57340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latin typeface="Gotham Book"/>
              </a:rPr>
              <a:t>[</a:t>
            </a:r>
            <a:r>
              <a:rPr lang="en-US" sz="1000" dirty="0" err="1">
                <a:latin typeface="Gotham Book"/>
              </a:rPr>
              <a:t>Kichimatsu</a:t>
            </a:r>
            <a:r>
              <a:rPr lang="en-US" sz="1000" dirty="0">
                <a:latin typeface="Gotham Book"/>
              </a:rPr>
              <a:t> Kishi in the Rice Field with Laborers.] Photographic: B&amp;W: 8 x 10 in. </a:t>
            </a:r>
          </a:p>
          <a:p>
            <a:pPr>
              <a:defRPr/>
            </a:pPr>
            <a:r>
              <a:rPr lang="en-US" sz="1000" dirty="0">
                <a:latin typeface="Gotham Book"/>
              </a:rPr>
              <a:t>Permalink: </a:t>
            </a:r>
            <a:r>
              <a:rPr lang="en-US" sz="1000" dirty="0">
                <a:latin typeface="Gotham Book"/>
                <a:hlinkClick r:id="rId6"/>
              </a:rPr>
              <a:t>http://texashistory.unt.edu/permalink/meta-pth-37189</a:t>
            </a:r>
            <a:r>
              <a:rPr lang="en-US" sz="1000" dirty="0">
                <a:latin typeface="Gotham Book"/>
              </a:rPr>
              <a:t>. crediting Heritage House Museum. </a:t>
            </a:r>
          </a:p>
        </p:txBody>
      </p:sp>
      <p:pic>
        <p:nvPicPr>
          <p:cNvPr id="16" name="Picture Placeholder 4" descr="Photo of Kichimatsu Kishi in field with laborers harvesting rice">
            <a:extLst>
              <a:ext uri="{FF2B5EF4-FFF2-40B4-BE49-F238E27FC236}">
                <a16:creationId xmlns:a16="http://schemas.microsoft.com/office/drawing/2014/main" id="{DC58B0D2-1FD1-4523-9B19-7465C17FF0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2753714" y="1549400"/>
            <a:ext cx="54864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itle 5">
            <a:extLst>
              <a:ext uri="{FF2B5EF4-FFF2-40B4-BE49-F238E27FC236}">
                <a16:creationId xmlns:a16="http://schemas.microsoft.com/office/drawing/2014/main" id="{B22BB512-583C-4733-B4A2-A9353FAB7B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79042" y="-79957"/>
            <a:ext cx="9992443" cy="20172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900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History Snapshots:</a:t>
            </a:r>
            <a:br>
              <a:rPr lang="en-US" sz="4900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n-US" sz="4800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   </a:t>
            </a:r>
            <a:r>
              <a:rPr lang="en-US" sz="3600" dirty="0">
                <a:solidFill>
                  <a:srgbClr val="322E50"/>
                </a:solidFill>
                <a:latin typeface="Gotham Medium" pitchFamily="2" charset="0"/>
              </a:rPr>
              <a:t>The </a:t>
            </a:r>
            <a:r>
              <a:rPr lang="en-US" sz="3600" dirty="0" err="1">
                <a:solidFill>
                  <a:srgbClr val="322E50"/>
                </a:solidFill>
                <a:latin typeface="Gotham Medium" pitchFamily="2" charset="0"/>
              </a:rPr>
              <a:t>Kishi</a:t>
            </a:r>
            <a:r>
              <a:rPr lang="en-US" sz="3600" dirty="0">
                <a:solidFill>
                  <a:srgbClr val="322E50"/>
                </a:solidFill>
                <a:latin typeface="Gotham Medium" pitchFamily="2" charset="0"/>
              </a:rPr>
              <a:t> Farm: Harvesting rice</a:t>
            </a:r>
            <a:br>
              <a:rPr lang="en-US" sz="4800" dirty="0">
                <a:solidFill>
                  <a:srgbClr val="322E50"/>
                </a:solidFill>
              </a:rPr>
            </a:br>
            <a:endParaRPr lang="en-US" sz="4400" dirty="0">
              <a:latin typeface="Gotham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91358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3107</TotalTime>
  <Words>737</Words>
  <Application>Microsoft Office PowerPoint</Application>
  <PresentationFormat>Widescreen</PresentationFormat>
  <Paragraphs>47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Adobe Myungjo Std M</vt:lpstr>
      <vt:lpstr>Arial</vt:lpstr>
      <vt:lpstr>Calibri</vt:lpstr>
      <vt:lpstr>Calibri Light</vt:lpstr>
      <vt:lpstr>Georgia</vt:lpstr>
      <vt:lpstr>Gotham Book</vt:lpstr>
      <vt:lpstr>Gotham Medium</vt:lpstr>
      <vt:lpstr>Times New Roman</vt:lpstr>
      <vt:lpstr>Office Theme</vt:lpstr>
      <vt:lpstr>History Snapshots:  The Kishi Farm: Japanese Immigrants to Texas</vt:lpstr>
      <vt:lpstr>History Snapshots:   The Kishi Farm: Japanese Immigrants to Texas </vt:lpstr>
      <vt:lpstr>History Snapshot         The Kishi Farm: a growing rice colony</vt:lpstr>
      <vt:lpstr>     History Snapshots:                The Kishi Farm: building a community</vt:lpstr>
      <vt:lpstr>History Snapshots:        The Kishi Farm: a school for the community</vt:lpstr>
      <vt:lpstr> History Snapshots:     The Kishi Farm: Rice paddies in Texas</vt:lpstr>
      <vt:lpstr>History Snapshots:   The Kishi Farm: the farm headquarters </vt:lpstr>
      <vt:lpstr>History Snapshots:       The Kishi Farm: Changes with technology</vt:lpstr>
      <vt:lpstr>History Snapshots:    The Kishi Farm: Harvesting rice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Sylve, Joshua</dc:creator>
  <cp:lastModifiedBy>Belden, Dreanna</cp:lastModifiedBy>
  <cp:revision>58</cp:revision>
  <dcterms:created xsi:type="dcterms:W3CDTF">2020-07-07T18:16:05Z</dcterms:created>
  <dcterms:modified xsi:type="dcterms:W3CDTF">2020-08-27T15:48:27Z</dcterms:modified>
</cp:coreProperties>
</file>