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3" r:id="rId2"/>
    <p:sldId id="285" r:id="rId3"/>
    <p:sldId id="291" r:id="rId4"/>
    <p:sldId id="286" r:id="rId5"/>
    <p:sldId id="287" r:id="rId6"/>
    <p:sldId id="307" r:id="rId7"/>
    <p:sldId id="30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307278-A9DA-BB4A-80ED-21E569140618}">
          <p14:sldIdLst>
            <p14:sldId id="283"/>
            <p14:sldId id="285"/>
            <p14:sldId id="291"/>
            <p14:sldId id="286"/>
            <p14:sldId id="287"/>
            <p14:sldId id="307"/>
            <p14:sldId id="3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3935"/>
    <a:srgbClr val="0073C2"/>
    <a:srgbClr val="CA4341"/>
    <a:srgbClr val="CA73C2"/>
    <a:srgbClr val="DB3639"/>
    <a:srgbClr val="0574C8"/>
    <a:srgbClr val="373B34"/>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83"/>
    <p:restoredTop sz="94674"/>
  </p:normalViewPr>
  <p:slideViewPr>
    <p:cSldViewPr snapToGrid="0" snapToObjects="1">
      <p:cViewPr varScale="1">
        <p:scale>
          <a:sx n="81" d="100"/>
          <a:sy n="81" d="100"/>
        </p:scale>
        <p:origin x="28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8/25/2020</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5509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8/25/2020</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2854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8/25/2020</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6921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8/25/2020</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4238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8/25/2020</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3125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8/25/2020</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7267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8/25/2020</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5090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8/25/2020</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145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8/25/2020</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1638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8/25/2020</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9701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8/25/2020</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9567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8/25/2020</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81111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3.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3.emf"/><Relationship Id="rId5" Type="http://schemas.openxmlformats.org/officeDocument/2006/relationships/image" Target="../media/image1.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g"/><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title="Charcoal side bar">
            <a:extLst>
              <a:ext uri="{FF2B5EF4-FFF2-40B4-BE49-F238E27FC236}">
                <a16:creationId xmlns:a16="http://schemas.microsoft.com/office/drawing/2014/main" id="{2D01FB66-8E41-A940-BCF6-42A2E36056A2}"/>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descr="Texas History for Teachers logo" title="Texas History for Teachers logo">
            <a:extLst>
              <a:ext uri="{FF2B5EF4-FFF2-40B4-BE49-F238E27FC236}">
                <a16:creationId xmlns:a16="http://schemas.microsoft.com/office/drawing/2014/main" id="{8EACD2FA-8A9C-124B-823E-C53F06462713}"/>
              </a:ext>
            </a:extLst>
          </p:cNvPr>
          <p:cNvPicPr>
            <a:picLocks noChangeAspect="1"/>
          </p:cNvPicPr>
          <p:nvPr/>
        </p:nvPicPr>
        <p:blipFill>
          <a:blip r:embed="rId2"/>
          <a:stretch>
            <a:fillRect/>
          </a:stretch>
        </p:blipFill>
        <p:spPr>
          <a:xfrm>
            <a:off x="20514" y="0"/>
            <a:ext cx="1503485" cy="1503485"/>
          </a:xfrm>
          <a:prstGeom prst="rect">
            <a:avLst/>
          </a:prstGeom>
        </p:spPr>
      </p:pic>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23000"/>
          </a:blip>
          <a:srcRect l="8724" t="84492" b="1647"/>
          <a:stretch/>
        </p:blipFill>
        <p:spPr>
          <a:xfrm rot="5400000">
            <a:off x="-2656743" y="2677255"/>
            <a:ext cx="6858000"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39434"/>
            <a:ext cx="976941" cy="994812"/>
          </a:xfrm>
          <a:prstGeom prst="rect">
            <a:avLst/>
          </a:prstGeom>
        </p:spPr>
      </p:pic>
      <p:sp>
        <p:nvSpPr>
          <p:cNvPr id="11" name="TextBox 10"/>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12" name="Picture 11" title="Photo of oil fiel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8400" y="810001"/>
            <a:ext cx="1458335" cy="4759719"/>
          </a:xfrm>
          <a:prstGeom prst="rect">
            <a:avLst/>
          </a:prstGeom>
        </p:spPr>
      </p:pic>
      <p:sp>
        <p:nvSpPr>
          <p:cNvPr id="8" name="Rectangle 7"/>
          <p:cNvSpPr/>
          <p:nvPr/>
        </p:nvSpPr>
        <p:spPr>
          <a:xfrm>
            <a:off x="2522304" y="1783096"/>
            <a:ext cx="6854178" cy="3416320"/>
          </a:xfrm>
          <a:prstGeom prst="rect">
            <a:avLst/>
          </a:prstGeom>
        </p:spPr>
        <p:txBody>
          <a:bodyPr wrap="square">
            <a:spAutoFit/>
          </a:bodyPr>
          <a:lstStyle/>
          <a:p>
            <a:r>
              <a:rPr lang="en-US" sz="2400" dirty="0">
                <a:latin typeface="Gotham Medium" pitchFamily="2" charset="0"/>
                <a:cs typeface="Gotham Medium" pitchFamily="2" charset="0"/>
              </a:rPr>
              <a:t>The discovery and development of Texas oil and natural gas fields was a continuing economic boon to Texas.  It allowed economic diversification, establishing a Texas industrial base with the construction of oil fields, pipelines, refineries, railroads, port facilities, and their attendant support industries.  The Texas “oil boom” also wove itself indelibly into the fabric of Texas culture and myth.</a:t>
            </a:r>
            <a:endParaRPr lang="en-US" sz="2400" dirty="0">
              <a:solidFill>
                <a:schemeClr val="tx1">
                  <a:lumMod val="75000"/>
                  <a:lumOff val="25000"/>
                </a:schemeClr>
              </a:solidFill>
              <a:latin typeface="Gotham Medium" pitchFamily="2" charset="0"/>
              <a:cs typeface="Gotham Medium" pitchFamily="2" charset="0"/>
            </a:endParaRPr>
          </a:p>
        </p:txBody>
      </p:sp>
      <p:sp>
        <p:nvSpPr>
          <p:cNvPr id="9" name="Title 5"/>
          <p:cNvSpPr txBox="1">
            <a:spLocks noGrp="1"/>
          </p:cNvSpPr>
          <p:nvPr>
            <p:ph type="title"/>
          </p:nvPr>
        </p:nvSpPr>
        <p:spPr>
          <a:xfrm>
            <a:off x="1209321" y="221405"/>
            <a:ext cx="8809715" cy="2436554"/>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dirty="0">
                <a:latin typeface="Gotham Medium"/>
              </a:rPr>
              <a:t>Black Gold</a:t>
            </a:r>
            <a:r>
              <a:rPr lang="en-US" sz="4500" dirty="0">
                <a:latin typeface="Gotham Medium"/>
              </a:rPr>
              <a:t>: Texas Oil</a:t>
            </a:r>
            <a:br>
              <a:rPr lang="en-US" sz="4500" dirty="0">
                <a:latin typeface="Gotham Medium"/>
              </a:rPr>
            </a:br>
            <a:r>
              <a:rPr lang="en-US" sz="4500" dirty="0">
                <a:latin typeface="Gotham Medium"/>
              </a:rPr>
              <a:t>			</a:t>
            </a:r>
            <a:br>
              <a:rPr lang="en-US" sz="4500" dirty="0">
                <a:latin typeface="Gotham Medium"/>
              </a:rPr>
            </a:br>
            <a:br>
              <a:rPr lang="en-US" sz="4400" dirty="0">
                <a:latin typeface="Gotham Medium"/>
              </a:rPr>
            </a:br>
            <a:endParaRPr lang="en-US" sz="4400" dirty="0">
              <a:latin typeface="Gotham Medium"/>
            </a:endParaRPr>
          </a:p>
        </p:txBody>
      </p:sp>
    </p:spTree>
    <p:extLst>
      <p:ext uri="{BB962C8B-B14F-4D97-AF65-F5344CB8AC3E}">
        <p14:creationId xmlns:p14="http://schemas.microsoft.com/office/powerpoint/2010/main" val="3681729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pic>
        <p:nvPicPr>
          <p:cNvPr id="8" name="Content Placeholder 7" descr="This photograph was taken at the Mega March about immigration reform in Dallas in 2006" title="faded out photgraph as background image">
            <a:extLst>
              <a:ext uri="{FF2B5EF4-FFF2-40B4-BE49-F238E27FC236}">
                <a16:creationId xmlns:a16="http://schemas.microsoft.com/office/drawing/2014/main" id="{A6819435-EE01-EB44-B7D7-F1E67D1095F0}"/>
              </a:ext>
            </a:extLst>
          </p:cNvPr>
          <p:cNvPicPr>
            <a:picLocks noGrp="1" noChangeAspect="1"/>
          </p:cNvPicPr>
          <p:nvPr>
            <p:ph sz="half" idx="2"/>
          </p:nvPr>
        </p:nvPicPr>
        <p:blipFill rotWithShape="1">
          <a:blip r:embed="rId4">
            <a:alphaModFix amt="12000"/>
            <a:extLst>
              <a:ext uri="{BEBA8EAE-BF5A-486C-A8C5-ECC9F3942E4B}">
                <a14:imgProps xmlns:a14="http://schemas.microsoft.com/office/drawing/2010/main">
                  <a14:imgLayer r:embed="rId5">
                    <a14:imgEffect>
                      <a14:saturation sat="0"/>
                    </a14:imgEffect>
                  </a14:imgLayer>
                </a14:imgProps>
              </a:ext>
            </a:extLst>
          </a:blip>
          <a:srcRect b="34004"/>
          <a:stretch/>
        </p:blipFill>
        <p:spPr>
          <a:xfrm>
            <a:off x="-14658" y="1524003"/>
            <a:ext cx="12206658" cy="5333997"/>
          </a:xfrm>
        </p:spPr>
      </p:pic>
      <p:sp>
        <p:nvSpPr>
          <p:cNvPr id="14" name="Text Placeholder 2">
            <a:extLst>
              <a:ext uri="{FF2B5EF4-FFF2-40B4-BE49-F238E27FC236}">
                <a16:creationId xmlns:a16="http://schemas.microsoft.com/office/drawing/2014/main" id="{3CF3408F-0364-7048-86BC-D4050492CAE2}"/>
              </a:ext>
            </a:extLst>
          </p:cNvPr>
          <p:cNvSpPr txBox="1">
            <a:spLocks/>
          </p:cNvSpPr>
          <p:nvPr/>
        </p:nvSpPr>
        <p:spPr>
          <a:xfrm>
            <a:off x="1295800" y="6483529"/>
            <a:ext cx="5967943" cy="462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sz="1000" dirty="0">
                <a:solidFill>
                  <a:schemeClr val="tx1">
                    <a:lumMod val="75000"/>
                    <a:lumOff val="25000"/>
                  </a:schemeClr>
                </a:solidFill>
                <a:latin typeface="Gotham Book" pitchFamily="2" charset="0"/>
                <a:cs typeface="Gotham Book" pitchFamily="2" charset="0"/>
              </a:rPr>
              <a:t>The Lucas Gusher, 1901.  Photograph 11.25 in. x 14 in. University of Texas at Arlington Libraries, 1901. </a:t>
            </a:r>
          </a:p>
          <a:p>
            <a:pPr>
              <a:lnSpc>
                <a:spcPct val="100000"/>
              </a:lnSpc>
              <a:spcBef>
                <a:spcPts val="0"/>
              </a:spcBef>
            </a:pPr>
            <a:r>
              <a:rPr lang="en-US" sz="1000" dirty="0">
                <a:solidFill>
                  <a:schemeClr val="tx1">
                    <a:lumMod val="75000"/>
                    <a:lumOff val="25000"/>
                  </a:schemeClr>
                </a:solidFill>
                <a:latin typeface="Gotham Book" pitchFamily="2" charset="0"/>
                <a:cs typeface="Gotham Book" pitchFamily="2" charset="0"/>
              </a:rPr>
              <a:t>Permalink: http://texashistory.unt.edu/permalink/meta-pth-41398</a:t>
            </a:r>
          </a:p>
        </p:txBody>
      </p:sp>
      <p:pic>
        <p:nvPicPr>
          <p:cNvPr id="13" name="Content Placeholder 4" descr="The Lucas Gusher 1901.jpg" title="Photo of Spindletop, the Lucas Jusher on January 10, 1901"/>
          <p:cNvPicPr>
            <a:picLocks noChangeAspect="1"/>
          </p:cNvPicPr>
          <p:nvPr/>
        </p:nvPicPr>
        <p:blipFill>
          <a:blip r:embed="rId6"/>
          <a:srcRect/>
          <a:stretch>
            <a:fillRect/>
          </a:stretch>
        </p:blipFill>
        <p:spPr bwMode="auto">
          <a:xfrm>
            <a:off x="1923735" y="1632798"/>
            <a:ext cx="3903662" cy="4876800"/>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9" name="Text Placeholder 2">
            <a:extLst>
              <a:ext uri="{FF2B5EF4-FFF2-40B4-BE49-F238E27FC236}">
                <a16:creationId xmlns:a16="http://schemas.microsoft.com/office/drawing/2014/main" id="{7667C607-6212-5745-8D31-F2386E4EDEAC}"/>
              </a:ext>
            </a:extLst>
          </p:cNvPr>
          <p:cNvSpPr txBox="1">
            <a:spLocks/>
          </p:cNvSpPr>
          <p:nvPr/>
        </p:nvSpPr>
        <p:spPr>
          <a:xfrm>
            <a:off x="6441235" y="2064795"/>
            <a:ext cx="4402615" cy="3073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err="1">
                <a:latin typeface="Gotham Medium" pitchFamily="2" charset="0"/>
                <a:cs typeface="Gotham Medium" pitchFamily="2" charset="0"/>
              </a:rPr>
              <a:t>Spindletop</a:t>
            </a:r>
            <a:r>
              <a:rPr lang="en-US" sz="2400" dirty="0">
                <a:latin typeface="Gotham Medium" pitchFamily="2" charset="0"/>
                <a:cs typeface="Gotham Medium" pitchFamily="2" charset="0"/>
              </a:rPr>
              <a:t>: The Lucas Gusher, January 10, 1901 </a:t>
            </a:r>
          </a:p>
          <a:p>
            <a:pPr marL="0" indent="0">
              <a:lnSpc>
                <a:spcPct val="100000"/>
              </a:lnSpc>
              <a:spcBef>
                <a:spcPts val="0"/>
              </a:spcBef>
              <a:buNone/>
            </a:pPr>
            <a:endParaRPr lang="en-US" sz="2000" dirty="0">
              <a:latin typeface="Gotham Medium" pitchFamily="2" charset="0"/>
              <a:cs typeface="Gotham Medium" pitchFamily="2" charset="0"/>
            </a:endParaRPr>
          </a:p>
          <a:p>
            <a:pPr marL="0" indent="0">
              <a:lnSpc>
                <a:spcPct val="100000"/>
              </a:lnSpc>
              <a:spcBef>
                <a:spcPts val="0"/>
              </a:spcBef>
              <a:buNone/>
            </a:pPr>
            <a:r>
              <a:rPr lang="en-US" sz="2000" dirty="0">
                <a:solidFill>
                  <a:schemeClr val="tx1">
                    <a:lumMod val="75000"/>
                    <a:lumOff val="25000"/>
                  </a:schemeClr>
                </a:solidFill>
                <a:latin typeface="Gotham Book" pitchFamily="2" charset="0"/>
                <a:cs typeface="Gotham Book" pitchFamily="2" charset="0"/>
              </a:rPr>
              <a:t>Oil “black gold” erupted 150 feet in the air from the Lucas Gusher near Beaumont, Texas. The well was not capped for nine days and lost an estimated 850,000 barrels of oil.   It produced an estimated 75,000 barrels of oil a day. Peak annual production was 17.5 million barrels in 1902.</a:t>
            </a:r>
          </a:p>
        </p:txBody>
      </p:sp>
      <p:sp>
        <p:nvSpPr>
          <p:cNvPr id="11" name="Title 5"/>
          <p:cNvSpPr txBox="1">
            <a:spLocks noGrp="1"/>
          </p:cNvSpPr>
          <p:nvPr>
            <p:ph type="title"/>
          </p:nvPr>
        </p:nvSpPr>
        <p:spPr>
          <a:xfrm>
            <a:off x="1076737" y="-527626"/>
            <a:ext cx="8240486" cy="20172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300" dirty="0">
                <a:solidFill>
                  <a:schemeClr val="bg1"/>
                </a:solidFill>
                <a:latin typeface="Gotham Medium" pitchFamily="2" charset="0"/>
                <a:cs typeface="Gotham Medium" pitchFamily="2" charset="0"/>
              </a:rPr>
              <a:t>Black Gold: Texas Oil</a:t>
            </a:r>
            <a:br>
              <a:rPr lang="en-US" sz="5300" dirty="0">
                <a:solidFill>
                  <a:schemeClr val="bg1"/>
                </a:solidFill>
                <a:latin typeface="Gotham Medium" pitchFamily="2" charset="0"/>
                <a:cs typeface="Gotham Medium" pitchFamily="2" charset="0"/>
              </a:rPr>
            </a:br>
            <a:r>
              <a:rPr lang="en-US" sz="4800" dirty="0">
                <a:solidFill>
                  <a:schemeClr val="bg1"/>
                </a:solidFill>
                <a:latin typeface="Gotham Medium" pitchFamily="2" charset="0"/>
              </a:rPr>
              <a:t>			</a:t>
            </a:r>
            <a:r>
              <a:rPr lang="en-US" sz="3200" dirty="0">
                <a:solidFill>
                  <a:schemeClr val="bg1"/>
                </a:solidFill>
                <a:latin typeface="Gotham Medium" pitchFamily="2" charset="0"/>
              </a:rPr>
              <a:t> </a:t>
            </a:r>
            <a:r>
              <a:rPr lang="en-US" sz="3200" dirty="0" err="1">
                <a:solidFill>
                  <a:schemeClr val="bg1"/>
                </a:solidFill>
                <a:latin typeface="Gotham Medium" pitchFamily="2" charset="0"/>
              </a:rPr>
              <a:t>Spindletop</a:t>
            </a:r>
            <a:endParaRPr lang="en-US" sz="3200" dirty="0">
              <a:solidFill>
                <a:schemeClr val="bg1"/>
              </a:solidFill>
            </a:endParaRPr>
          </a:p>
        </p:txBody>
      </p:sp>
    </p:spTree>
    <p:extLst>
      <p:ext uri="{BB962C8B-B14F-4D97-AF65-F5344CB8AC3E}">
        <p14:creationId xmlns:p14="http://schemas.microsoft.com/office/powerpoint/2010/main" val="258353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title="topographical map overlay on charcoal side bar">
            <a:extLst>
              <a:ext uri="{FF2B5EF4-FFF2-40B4-BE49-F238E27FC236}">
                <a16:creationId xmlns:a16="http://schemas.microsoft.com/office/drawing/2014/main" id="{2D01FB66-8E41-A940-BCF6-42A2E36056A2}"/>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ext Placeholder 2">
            <a:extLst>
              <a:ext uri="{FF2B5EF4-FFF2-40B4-BE49-F238E27FC236}">
                <a16:creationId xmlns:a16="http://schemas.microsoft.com/office/drawing/2014/main" id="{7667C607-6212-5745-8D31-F2386E4EDEAC}"/>
              </a:ext>
            </a:extLst>
          </p:cNvPr>
          <p:cNvSpPr txBox="1">
            <a:spLocks/>
          </p:cNvSpPr>
          <p:nvPr/>
        </p:nvSpPr>
        <p:spPr>
          <a:xfrm>
            <a:off x="9089750" y="2157473"/>
            <a:ext cx="2084523" cy="3073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solidFill>
                  <a:schemeClr val="tx1">
                    <a:lumMod val="75000"/>
                    <a:lumOff val="25000"/>
                  </a:schemeClr>
                </a:solidFill>
                <a:latin typeface="Gotham Book" pitchFamily="2" charset="0"/>
                <a:cs typeface="Gotham Book" pitchFamily="2" charset="0"/>
              </a:rPr>
              <a:t>Oilmen at the </a:t>
            </a:r>
            <a:r>
              <a:rPr lang="en-US" sz="2000" dirty="0" err="1">
                <a:solidFill>
                  <a:schemeClr val="tx1">
                    <a:lumMod val="75000"/>
                    <a:lumOff val="25000"/>
                  </a:schemeClr>
                </a:solidFill>
                <a:latin typeface="Gotham Book" pitchFamily="2" charset="0"/>
                <a:cs typeface="Gotham Book" pitchFamily="2" charset="0"/>
              </a:rPr>
              <a:t>Orangefield</a:t>
            </a:r>
            <a:r>
              <a:rPr lang="en-US" sz="2000" dirty="0">
                <a:solidFill>
                  <a:schemeClr val="tx1">
                    <a:lumMod val="75000"/>
                    <a:lumOff val="25000"/>
                  </a:schemeClr>
                </a:solidFill>
                <a:latin typeface="Gotham Book" pitchFamily="2" charset="0"/>
                <a:cs typeface="Gotham Book" pitchFamily="2" charset="0"/>
              </a:rPr>
              <a:t> during the 1910s. </a:t>
            </a:r>
          </a:p>
          <a:p>
            <a:pPr marL="0" indent="0">
              <a:lnSpc>
                <a:spcPct val="100000"/>
              </a:lnSpc>
              <a:spcBef>
                <a:spcPts val="0"/>
              </a:spcBef>
              <a:buNone/>
            </a:pPr>
            <a:endParaRPr lang="en-US" sz="2000" dirty="0">
              <a:solidFill>
                <a:schemeClr val="tx1">
                  <a:lumMod val="75000"/>
                  <a:lumOff val="25000"/>
                </a:schemeClr>
              </a:solidFill>
              <a:latin typeface="Gotham Book" pitchFamily="2" charset="0"/>
              <a:cs typeface="Gotham Book" pitchFamily="2" charset="0"/>
            </a:endParaRPr>
          </a:p>
          <a:p>
            <a:pPr marL="0" indent="0">
              <a:lnSpc>
                <a:spcPct val="100000"/>
              </a:lnSpc>
              <a:spcBef>
                <a:spcPts val="0"/>
              </a:spcBef>
              <a:buNone/>
            </a:pPr>
            <a:r>
              <a:rPr lang="en-US" sz="2000" dirty="0">
                <a:solidFill>
                  <a:schemeClr val="tx1">
                    <a:lumMod val="75000"/>
                    <a:lumOff val="25000"/>
                  </a:schemeClr>
                </a:solidFill>
                <a:latin typeface="Gotham Book" pitchFamily="2" charset="0"/>
                <a:cs typeface="Gotham Book" pitchFamily="2" charset="0"/>
              </a:rPr>
              <a:t>Oilmen posing in front of a wooden oil derrick surrounded by pipes and tools. </a:t>
            </a:r>
            <a:endParaRPr lang="en-US" sz="2000" dirty="0">
              <a:solidFill>
                <a:schemeClr val="tx1">
                  <a:lumMod val="75000"/>
                  <a:lumOff val="25000"/>
                </a:schemeClr>
              </a:solidFill>
              <a:latin typeface="Gotham Medium" pitchFamily="2" charset="0"/>
              <a:cs typeface="Gotham Medium" pitchFamily="2" charset="0"/>
            </a:endParaRPr>
          </a:p>
        </p:txBody>
      </p:sp>
      <p:pic>
        <p:nvPicPr>
          <p:cNvPr id="12" name="Content Placeholder 6" descr="men 2.jpg" title="Photo of men next to an oil derrick"/>
          <p:cNvPicPr>
            <a:picLocks noChangeAspect="1"/>
          </p:cNvPicPr>
          <p:nvPr/>
        </p:nvPicPr>
        <p:blipFill>
          <a:blip r:embed="rId6"/>
          <a:stretch>
            <a:fillRect/>
          </a:stretch>
        </p:blipFill>
        <p:spPr bwMode="auto">
          <a:xfrm>
            <a:off x="2016812" y="1464338"/>
            <a:ext cx="6685486" cy="4830623"/>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13" name="Text Placeholder 2">
            <a:extLst>
              <a:ext uri="{FF2B5EF4-FFF2-40B4-BE49-F238E27FC236}">
                <a16:creationId xmlns:a16="http://schemas.microsoft.com/office/drawing/2014/main" id="{3CF3408F-0364-7048-86BC-D4050492CAE2}"/>
              </a:ext>
            </a:extLst>
          </p:cNvPr>
          <p:cNvSpPr txBox="1">
            <a:spLocks/>
          </p:cNvSpPr>
          <p:nvPr/>
        </p:nvSpPr>
        <p:spPr>
          <a:xfrm>
            <a:off x="2543973" y="6409404"/>
            <a:ext cx="5967943" cy="462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sz="1000" dirty="0">
                <a:solidFill>
                  <a:schemeClr val="tx1">
                    <a:lumMod val="75000"/>
                    <a:lumOff val="25000"/>
                  </a:schemeClr>
                </a:solidFill>
                <a:latin typeface="Gotham Book" pitchFamily="2" charset="0"/>
                <a:cs typeface="Gotham Book" pitchFamily="2" charset="0"/>
              </a:rPr>
              <a:t>“Men with Oil Derrick.” Photograph B&amp;W: 5.25in. X 3.5 in. Heritage House Museum.</a:t>
            </a:r>
          </a:p>
          <a:p>
            <a:pPr>
              <a:lnSpc>
                <a:spcPct val="100000"/>
              </a:lnSpc>
              <a:spcBef>
                <a:spcPts val="0"/>
              </a:spcBef>
            </a:pPr>
            <a:r>
              <a:rPr lang="en-US" sz="1000" dirty="0">
                <a:solidFill>
                  <a:schemeClr val="tx1">
                    <a:lumMod val="75000"/>
                    <a:lumOff val="25000"/>
                  </a:schemeClr>
                </a:solidFill>
                <a:latin typeface="Gotham Book" pitchFamily="2" charset="0"/>
                <a:cs typeface="Gotham Book" pitchFamily="2" charset="0"/>
              </a:rPr>
              <a:t> Permalink: http://texashistory.unt.edu/permalink/meta-pth-37097</a:t>
            </a:r>
          </a:p>
        </p:txBody>
      </p:sp>
      <p:sp>
        <p:nvSpPr>
          <p:cNvPr id="10" name="Title 5"/>
          <p:cNvSpPr txBox="1">
            <a:spLocks noGrp="1"/>
          </p:cNvSpPr>
          <p:nvPr>
            <p:ph type="title"/>
          </p:nvPr>
        </p:nvSpPr>
        <p:spPr>
          <a:xfrm>
            <a:off x="1489679" y="-575327"/>
            <a:ext cx="9161838" cy="20172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rgbClr val="322E50"/>
                </a:solidFill>
                <a:latin typeface="Gotham Medium" pitchFamily="2" charset="0"/>
                <a:cs typeface="Gotham Medium" pitchFamily="2" charset="0"/>
              </a:rPr>
              <a:t>Black Gold: Texas Oil</a:t>
            </a:r>
            <a:br>
              <a:rPr lang="en-US" sz="4900" dirty="0">
                <a:solidFill>
                  <a:srgbClr val="322E50"/>
                </a:solidFill>
                <a:latin typeface="Gotham Medium" pitchFamily="2" charset="0"/>
                <a:cs typeface="Gotham Medium" pitchFamily="2" charset="0"/>
              </a:rPr>
            </a:br>
            <a:r>
              <a:rPr lang="en-US" sz="4800" dirty="0">
                <a:solidFill>
                  <a:srgbClr val="322E50"/>
                </a:solidFill>
                <a:latin typeface="Gotham Medium" pitchFamily="2" charset="0"/>
              </a:rPr>
              <a:t>			</a:t>
            </a:r>
            <a:r>
              <a:rPr lang="en-US" sz="3200" dirty="0">
                <a:solidFill>
                  <a:srgbClr val="322E50"/>
                </a:solidFill>
                <a:latin typeface="Gotham Medium" pitchFamily="2" charset="0"/>
              </a:rPr>
              <a:t>Oilmen in the field</a:t>
            </a:r>
            <a:endParaRPr lang="en-US" sz="3200" dirty="0">
              <a:solidFill>
                <a:srgbClr val="322E50"/>
              </a:solidFill>
            </a:endParaRPr>
          </a:p>
        </p:txBody>
      </p:sp>
    </p:spTree>
    <p:extLst>
      <p:ext uri="{BB962C8B-B14F-4D97-AF65-F5344CB8AC3E}">
        <p14:creationId xmlns:p14="http://schemas.microsoft.com/office/powerpoint/2010/main" val="78513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517795"/>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4" name="Text Placeholder 2">
            <a:extLst>
              <a:ext uri="{FF2B5EF4-FFF2-40B4-BE49-F238E27FC236}">
                <a16:creationId xmlns:a16="http://schemas.microsoft.com/office/drawing/2014/main" id="{7667C607-6212-5745-8D31-F2386E4EDEAC}"/>
              </a:ext>
            </a:extLst>
          </p:cNvPr>
          <p:cNvSpPr txBox="1">
            <a:spLocks/>
          </p:cNvSpPr>
          <p:nvPr/>
        </p:nvSpPr>
        <p:spPr>
          <a:xfrm>
            <a:off x="6190479" y="2296955"/>
            <a:ext cx="4402615" cy="3073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latin typeface="Gotham Medium" pitchFamily="2" charset="0"/>
                <a:cs typeface="Gotham Medium" pitchFamily="2" charset="0"/>
              </a:rPr>
              <a:t>Humble oil well in Orange, Texas in 1920 </a:t>
            </a:r>
          </a:p>
          <a:p>
            <a:pPr marL="0" indent="0">
              <a:lnSpc>
                <a:spcPct val="100000"/>
              </a:lnSpc>
              <a:spcBef>
                <a:spcPts val="0"/>
              </a:spcBef>
              <a:buNone/>
            </a:pPr>
            <a:endParaRPr lang="en-US" sz="2000" dirty="0">
              <a:latin typeface="Gotham Medium" pitchFamily="2" charset="0"/>
              <a:cs typeface="Gotham Medium" pitchFamily="2" charset="0"/>
            </a:endParaRPr>
          </a:p>
          <a:p>
            <a:pPr marL="0" indent="0">
              <a:lnSpc>
                <a:spcPct val="100000"/>
              </a:lnSpc>
              <a:spcBef>
                <a:spcPts val="0"/>
              </a:spcBef>
              <a:buNone/>
            </a:pPr>
            <a:r>
              <a:rPr lang="en-US" sz="2000" dirty="0">
                <a:solidFill>
                  <a:schemeClr val="tx1">
                    <a:lumMod val="75000"/>
                    <a:lumOff val="25000"/>
                  </a:schemeClr>
                </a:solidFill>
                <a:latin typeface="Gotham Book" pitchFamily="2" charset="0"/>
                <a:cs typeface="Gotham Book" pitchFamily="2" charset="0"/>
              </a:rPr>
              <a:t>Oil flowing from the Humble well to storage facilities.  Note the rather crude pipe and sluice design used to funnel oil from the well to holding facilities.  The Humble well yielded 428,000 barrels oil in 42 days. </a:t>
            </a:r>
            <a:endParaRPr lang="en-US" sz="2000" dirty="0">
              <a:solidFill>
                <a:schemeClr val="tx1">
                  <a:lumMod val="75000"/>
                  <a:lumOff val="25000"/>
                </a:schemeClr>
              </a:solidFill>
              <a:latin typeface="Gotham Medium" pitchFamily="2" charset="0"/>
              <a:cs typeface="Gotham Medium" pitchFamily="2" charset="0"/>
            </a:endParaRPr>
          </a:p>
        </p:txBody>
      </p:sp>
      <p:pic>
        <p:nvPicPr>
          <p:cNvPr id="12" name="Content Placeholder 4" descr="oil following.jpg" title="Humble oil well in Orange, Texas, 1920"/>
          <p:cNvPicPr>
            <a:picLocks noChangeAspect="1"/>
          </p:cNvPicPr>
          <p:nvPr/>
        </p:nvPicPr>
        <p:blipFill>
          <a:blip r:embed="rId5"/>
          <a:srcRect/>
          <a:stretch>
            <a:fillRect/>
          </a:stretch>
        </p:blipFill>
        <p:spPr bwMode="auto">
          <a:xfrm>
            <a:off x="2235951" y="1658389"/>
            <a:ext cx="2914650" cy="4876800"/>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13" name="Text Placeholder 2">
            <a:extLst>
              <a:ext uri="{FF2B5EF4-FFF2-40B4-BE49-F238E27FC236}">
                <a16:creationId xmlns:a16="http://schemas.microsoft.com/office/drawing/2014/main" id="{3CF3408F-0364-7048-86BC-D4050492CAE2}"/>
              </a:ext>
            </a:extLst>
          </p:cNvPr>
          <p:cNvSpPr txBox="1">
            <a:spLocks/>
          </p:cNvSpPr>
          <p:nvPr/>
        </p:nvSpPr>
        <p:spPr>
          <a:xfrm>
            <a:off x="926267" y="6507807"/>
            <a:ext cx="5967943" cy="462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sz="1000" dirty="0">
                <a:solidFill>
                  <a:schemeClr val="tx1">
                    <a:lumMod val="75000"/>
                    <a:lumOff val="25000"/>
                  </a:schemeClr>
                </a:solidFill>
                <a:latin typeface="Gotham Book" pitchFamily="2" charset="0"/>
                <a:cs typeface="Gotham Book" pitchFamily="2" charset="0"/>
              </a:rPr>
              <a:t>“Oil Flowing from Humble Well”  Postcard B&amp;W: 3 3/8  in. x 5 ½ in.  Heritage House Museum. </a:t>
            </a:r>
          </a:p>
          <a:p>
            <a:pPr>
              <a:lnSpc>
                <a:spcPct val="100000"/>
              </a:lnSpc>
              <a:spcBef>
                <a:spcPts val="0"/>
              </a:spcBef>
            </a:pPr>
            <a:r>
              <a:rPr lang="en-US" sz="1000" dirty="0">
                <a:solidFill>
                  <a:schemeClr val="tx1">
                    <a:lumMod val="75000"/>
                    <a:lumOff val="25000"/>
                  </a:schemeClr>
                </a:solidFill>
                <a:latin typeface="Gotham Book" pitchFamily="2" charset="0"/>
                <a:cs typeface="Gotham Book" pitchFamily="2" charset="0"/>
              </a:rPr>
              <a:t>Permalink: http://texashistory.unt.edu/permalink/meta-pth-37219</a:t>
            </a:r>
          </a:p>
        </p:txBody>
      </p:sp>
      <p:sp>
        <p:nvSpPr>
          <p:cNvPr id="11" name="Title 5"/>
          <p:cNvSpPr txBox="1">
            <a:spLocks noGrp="1"/>
          </p:cNvSpPr>
          <p:nvPr>
            <p:ph type="title"/>
          </p:nvPr>
        </p:nvSpPr>
        <p:spPr>
          <a:xfrm>
            <a:off x="261993" y="15268"/>
            <a:ext cx="10515600" cy="1325563"/>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dirty="0">
                <a:solidFill>
                  <a:schemeClr val="bg1"/>
                </a:solidFill>
                <a:latin typeface="Gotham Medium" pitchFamily="2" charset="0"/>
                <a:cs typeface="Gotham Medium" pitchFamily="2" charset="0"/>
              </a:rPr>
              <a:t>Black Gold: Texas Oil</a:t>
            </a:r>
            <a:br>
              <a:rPr lang="en-US" sz="4900" dirty="0">
                <a:solidFill>
                  <a:schemeClr val="bg1"/>
                </a:solidFill>
                <a:latin typeface="Gotham Medium" pitchFamily="2" charset="0"/>
                <a:cs typeface="Gotham Medium" pitchFamily="2" charset="0"/>
              </a:rPr>
            </a:br>
            <a:r>
              <a:rPr lang="en-US" sz="4800" dirty="0">
                <a:solidFill>
                  <a:schemeClr val="bg1"/>
                </a:solidFill>
                <a:latin typeface="Gotham Medium" pitchFamily="2" charset="0"/>
              </a:rPr>
              <a:t>			     </a:t>
            </a:r>
            <a:r>
              <a:rPr lang="en-US" sz="3200" dirty="0">
                <a:solidFill>
                  <a:schemeClr val="bg1"/>
                </a:solidFill>
                <a:latin typeface="Gotham Medium" pitchFamily="2" charset="0"/>
              </a:rPr>
              <a:t> </a:t>
            </a:r>
            <a:r>
              <a:rPr lang="en-US" sz="3600" dirty="0">
                <a:solidFill>
                  <a:schemeClr val="bg1"/>
                </a:solidFill>
                <a:latin typeface="Gotham Medium" pitchFamily="2" charset="0"/>
              </a:rPr>
              <a:t>the Humble oil well</a:t>
            </a:r>
            <a:endParaRPr lang="en-US" sz="3600" dirty="0">
              <a:solidFill>
                <a:schemeClr val="bg1"/>
              </a:solidFill>
            </a:endParaRPr>
          </a:p>
        </p:txBody>
      </p:sp>
    </p:spTree>
    <p:extLst>
      <p:ext uri="{BB962C8B-B14F-4D97-AF65-F5344CB8AC3E}">
        <p14:creationId xmlns:p14="http://schemas.microsoft.com/office/powerpoint/2010/main" val="331057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28000" b="-2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2" name="Text Placeholder 2">
            <a:extLst>
              <a:ext uri="{FF2B5EF4-FFF2-40B4-BE49-F238E27FC236}">
                <a16:creationId xmlns:a16="http://schemas.microsoft.com/office/drawing/2014/main" id="{7667C607-6212-5745-8D31-F2386E4EDEAC}"/>
              </a:ext>
            </a:extLst>
          </p:cNvPr>
          <p:cNvSpPr txBox="1">
            <a:spLocks/>
          </p:cNvSpPr>
          <p:nvPr/>
        </p:nvSpPr>
        <p:spPr>
          <a:xfrm>
            <a:off x="7072436" y="2296955"/>
            <a:ext cx="4774572" cy="3073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err="1">
                <a:latin typeface="Gotham Medium" pitchFamily="2" charset="0"/>
                <a:cs typeface="Gotham Medium" pitchFamily="2" charset="0"/>
              </a:rPr>
              <a:t>Spindletop</a:t>
            </a:r>
            <a:r>
              <a:rPr lang="en-US" sz="2400" dirty="0">
                <a:latin typeface="Gotham Medium" pitchFamily="2" charset="0"/>
                <a:cs typeface="Gotham Medium" pitchFamily="2" charset="0"/>
              </a:rPr>
              <a:t> Oil Field during the boom years  of 1910s.</a:t>
            </a:r>
          </a:p>
          <a:p>
            <a:pPr marL="0" indent="0">
              <a:lnSpc>
                <a:spcPct val="100000"/>
              </a:lnSpc>
              <a:spcBef>
                <a:spcPts val="0"/>
              </a:spcBef>
              <a:buNone/>
            </a:pPr>
            <a:endParaRPr lang="en-US" sz="2000" dirty="0">
              <a:latin typeface="Gotham Medium" pitchFamily="2" charset="0"/>
              <a:cs typeface="Gotham Medium" pitchFamily="2" charset="0"/>
            </a:endParaRPr>
          </a:p>
          <a:p>
            <a:pPr marL="0" indent="0">
              <a:lnSpc>
                <a:spcPct val="100000"/>
              </a:lnSpc>
              <a:spcBef>
                <a:spcPts val="0"/>
              </a:spcBef>
              <a:buNone/>
            </a:pPr>
            <a:r>
              <a:rPr lang="en-US" sz="2000" dirty="0">
                <a:solidFill>
                  <a:schemeClr val="tx1">
                    <a:lumMod val="75000"/>
                    <a:lumOff val="25000"/>
                  </a:schemeClr>
                </a:solidFill>
                <a:latin typeface="Gotham Book" pitchFamily="2" charset="0"/>
                <a:cs typeface="Gotham Book" pitchFamily="2" charset="0"/>
              </a:rPr>
              <a:t>A depiction of the crowded nature of oil fields during the Oil boom. 500 wells were drilled on 144 acres.  Large and small businessmen wanted to make their fortune.  The burgeoning oil industry was the Texas equivalent of the California gold rush.</a:t>
            </a:r>
          </a:p>
        </p:txBody>
      </p:sp>
      <p:sp>
        <p:nvSpPr>
          <p:cNvPr id="11" name="Text Placeholder 2">
            <a:extLst>
              <a:ext uri="{FF2B5EF4-FFF2-40B4-BE49-F238E27FC236}">
                <a16:creationId xmlns:a16="http://schemas.microsoft.com/office/drawing/2014/main" id="{3CF3408F-0364-7048-86BC-D4050492CAE2}"/>
              </a:ext>
            </a:extLst>
          </p:cNvPr>
          <p:cNvSpPr txBox="1">
            <a:spLocks/>
          </p:cNvSpPr>
          <p:nvPr/>
        </p:nvSpPr>
        <p:spPr>
          <a:xfrm>
            <a:off x="879773" y="6414819"/>
            <a:ext cx="5967943" cy="462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sz="1000" dirty="0">
                <a:solidFill>
                  <a:schemeClr val="tx1">
                    <a:lumMod val="75000"/>
                    <a:lumOff val="25000"/>
                  </a:schemeClr>
                </a:solidFill>
                <a:latin typeface="Gotham Book" pitchFamily="2" charset="0"/>
                <a:cs typeface="Gotham Book" pitchFamily="2" charset="0"/>
              </a:rPr>
              <a:t>Oil Field in Beaumont, Texas 1901. Photograph B&amp;W 14 in. x 10 in. University of Texas at Arlington Libraries.  </a:t>
            </a:r>
          </a:p>
          <a:p>
            <a:pPr>
              <a:lnSpc>
                <a:spcPct val="100000"/>
              </a:lnSpc>
              <a:spcBef>
                <a:spcPts val="0"/>
              </a:spcBef>
            </a:pPr>
            <a:r>
              <a:rPr lang="en-US" sz="1000" dirty="0">
                <a:solidFill>
                  <a:schemeClr val="tx1">
                    <a:lumMod val="75000"/>
                    <a:lumOff val="25000"/>
                  </a:schemeClr>
                </a:solidFill>
                <a:latin typeface="Gotham Book" pitchFamily="2" charset="0"/>
                <a:cs typeface="Gotham Book" pitchFamily="2" charset="0"/>
              </a:rPr>
              <a:t>Permalink: http://texashistory.unt.edu/permalink/meta-pth-41397</a:t>
            </a:r>
          </a:p>
        </p:txBody>
      </p:sp>
      <p:pic>
        <p:nvPicPr>
          <p:cNvPr id="13" name="Content Placeholder 7" descr="shows dozens of derricks in a crowded oil field" title="Photo Spindletop oil field in 19102"/>
          <p:cNvPicPr>
            <a:picLocks noChangeAspect="1"/>
          </p:cNvPicPr>
          <p:nvPr/>
        </p:nvPicPr>
        <p:blipFill>
          <a:blip r:embed="rId5"/>
          <a:stretch>
            <a:fillRect/>
          </a:stretch>
        </p:blipFill>
        <p:spPr bwMode="auto">
          <a:xfrm>
            <a:off x="427647" y="1642649"/>
            <a:ext cx="6415893" cy="4721061"/>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8" name="Title 5"/>
          <p:cNvSpPr txBox="1">
            <a:spLocks noGrp="1"/>
          </p:cNvSpPr>
          <p:nvPr>
            <p:ph type="title"/>
          </p:nvPr>
        </p:nvSpPr>
        <p:spPr>
          <a:xfrm>
            <a:off x="1935479" y="-145960"/>
            <a:ext cx="8240486" cy="20172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chemeClr val="bg1"/>
                </a:solidFill>
                <a:latin typeface="Gotham Medium"/>
              </a:rPr>
              <a:t>Black Gold: Texas Oil</a:t>
            </a:r>
            <a:br>
              <a:rPr lang="en-US" sz="4400" dirty="0">
                <a:solidFill>
                  <a:schemeClr val="bg1"/>
                </a:solidFill>
                <a:latin typeface="Gotham Medium"/>
              </a:rPr>
            </a:br>
            <a:r>
              <a:rPr lang="en-US" sz="4400" dirty="0">
                <a:solidFill>
                  <a:schemeClr val="bg1"/>
                </a:solidFill>
                <a:latin typeface="Gotham Medium"/>
              </a:rPr>
              <a:t>		</a:t>
            </a:r>
            <a:r>
              <a:rPr lang="en-US" sz="3200" dirty="0">
                <a:solidFill>
                  <a:schemeClr val="bg1"/>
                </a:solidFill>
                <a:latin typeface="Gotham Medium"/>
              </a:rPr>
              <a:t>The oil field boom</a:t>
            </a:r>
            <a:br>
              <a:rPr lang="en-US" sz="3200" dirty="0">
                <a:latin typeface="Gotham Medium"/>
              </a:rPr>
            </a:br>
            <a:endParaRPr lang="en-US" sz="3200" dirty="0">
              <a:latin typeface="Gotham Medium"/>
            </a:endParaRPr>
          </a:p>
        </p:txBody>
      </p:sp>
    </p:spTree>
    <p:extLst>
      <p:ext uri="{BB962C8B-B14F-4D97-AF65-F5344CB8AC3E}">
        <p14:creationId xmlns:p14="http://schemas.microsoft.com/office/powerpoint/2010/main" val="419543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extLst>
              <a:ext uri="{BEBA8EAE-BF5A-486C-A8C5-ECC9F3942E4B}">
                <a14:imgProps xmlns:a14="http://schemas.microsoft.com/office/drawing/2010/main">
                  <a14:imgLayer r:embed="rId3">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title="topographical map overlay on charcoal side bar">
            <a:extLst>
              <a:ext uri="{FF2B5EF4-FFF2-40B4-BE49-F238E27FC236}">
                <a16:creationId xmlns:a16="http://schemas.microsoft.com/office/drawing/2014/main" id="{2D01FB66-8E41-A940-BCF6-42A2E36056A2}"/>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3" name="Text Placeholder 2">
            <a:extLst>
              <a:ext uri="{FF2B5EF4-FFF2-40B4-BE49-F238E27FC236}">
                <a16:creationId xmlns:a16="http://schemas.microsoft.com/office/drawing/2014/main" id="{7667C607-6212-5745-8D31-F2386E4EDEAC}"/>
              </a:ext>
            </a:extLst>
          </p:cNvPr>
          <p:cNvSpPr txBox="1">
            <a:spLocks/>
          </p:cNvSpPr>
          <p:nvPr/>
        </p:nvSpPr>
        <p:spPr>
          <a:xfrm>
            <a:off x="8877989" y="2205530"/>
            <a:ext cx="2916218" cy="3073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latin typeface="Gotham Medium" pitchFamily="2" charset="0"/>
                <a:cs typeface="Gotham Medium" pitchFamily="2" charset="0"/>
              </a:rPr>
              <a:t>Fire at the Petrolia Oil Field </a:t>
            </a:r>
          </a:p>
          <a:p>
            <a:pPr marL="0" indent="0">
              <a:lnSpc>
                <a:spcPct val="100000"/>
              </a:lnSpc>
              <a:spcBef>
                <a:spcPts val="0"/>
              </a:spcBef>
              <a:buNone/>
            </a:pPr>
            <a:endParaRPr lang="en-US" sz="2000" dirty="0">
              <a:latin typeface="Gotham Medium" pitchFamily="2" charset="0"/>
              <a:cs typeface="Gotham Medium" pitchFamily="2" charset="0"/>
            </a:endParaRPr>
          </a:p>
          <a:p>
            <a:pPr marL="0" indent="0">
              <a:lnSpc>
                <a:spcPct val="100000"/>
              </a:lnSpc>
              <a:spcBef>
                <a:spcPts val="0"/>
              </a:spcBef>
              <a:buNone/>
            </a:pPr>
            <a:r>
              <a:rPr lang="en-US" sz="2000" dirty="0">
                <a:solidFill>
                  <a:schemeClr val="tx1">
                    <a:lumMod val="75000"/>
                    <a:lumOff val="25000"/>
                  </a:schemeClr>
                </a:solidFill>
                <a:latin typeface="Gotham Book" pitchFamily="2" charset="0"/>
                <a:cs typeface="Gotham Book" pitchFamily="2" charset="0"/>
              </a:rPr>
              <a:t>The 1910 fire at Mitchell-Jones oil well in Petrolia, Texas.  Fires and Explosions were a constant danger in oil fields. </a:t>
            </a:r>
          </a:p>
        </p:txBody>
      </p:sp>
      <p:sp>
        <p:nvSpPr>
          <p:cNvPr id="9" name="Text Placeholder 2">
            <a:extLst>
              <a:ext uri="{FF2B5EF4-FFF2-40B4-BE49-F238E27FC236}">
                <a16:creationId xmlns:a16="http://schemas.microsoft.com/office/drawing/2014/main" id="{3CF3408F-0364-7048-86BC-D4050492CAE2}"/>
              </a:ext>
            </a:extLst>
          </p:cNvPr>
          <p:cNvSpPr txBox="1">
            <a:spLocks/>
          </p:cNvSpPr>
          <p:nvPr/>
        </p:nvSpPr>
        <p:spPr>
          <a:xfrm>
            <a:off x="2830687" y="6122688"/>
            <a:ext cx="5967943" cy="462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sz="1000" dirty="0">
                <a:solidFill>
                  <a:schemeClr val="tx1">
                    <a:lumMod val="75000"/>
                    <a:lumOff val="25000"/>
                  </a:schemeClr>
                </a:solidFill>
                <a:latin typeface="Gotham Book" pitchFamily="2" charset="0"/>
                <a:cs typeface="Gotham Book" pitchFamily="2" charset="0"/>
              </a:rPr>
              <a:t>“Men with Oil Derrick.” Photograph B&amp;W: 5.25in. X 3.5 in. Heritage House Museum.</a:t>
            </a:r>
          </a:p>
          <a:p>
            <a:pPr>
              <a:lnSpc>
                <a:spcPct val="100000"/>
              </a:lnSpc>
              <a:spcBef>
                <a:spcPts val="0"/>
              </a:spcBef>
            </a:pPr>
            <a:r>
              <a:rPr lang="en-US" sz="1000" dirty="0">
                <a:solidFill>
                  <a:schemeClr val="tx1">
                    <a:lumMod val="75000"/>
                    <a:lumOff val="25000"/>
                  </a:schemeClr>
                </a:solidFill>
                <a:latin typeface="Gotham Book" pitchFamily="2" charset="0"/>
                <a:cs typeface="Gotham Book" pitchFamily="2" charset="0"/>
              </a:rPr>
              <a:t> Permalink: http://texashistory.unt.edu/permalink/meta-pth-37097</a:t>
            </a:r>
          </a:p>
        </p:txBody>
      </p:sp>
      <p:pic>
        <p:nvPicPr>
          <p:cNvPr id="12" name="Content Placeholder 4" descr="oil fire petrolia 1910.jpg" title="photo of an oil well fire in Petrolia in 1910"/>
          <p:cNvPicPr>
            <a:picLocks noChangeAspect="1"/>
          </p:cNvPicPr>
          <p:nvPr/>
        </p:nvPicPr>
        <p:blipFill>
          <a:blip r:embed="rId7"/>
          <a:stretch>
            <a:fillRect/>
          </a:stretch>
        </p:blipFill>
        <p:spPr bwMode="auto">
          <a:xfrm>
            <a:off x="2263407" y="1776619"/>
            <a:ext cx="6248510" cy="4228974"/>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10" name="Title 5"/>
          <p:cNvSpPr txBox="1">
            <a:spLocks noGrp="1"/>
          </p:cNvSpPr>
          <p:nvPr>
            <p:ph type="title"/>
          </p:nvPr>
        </p:nvSpPr>
        <p:spPr>
          <a:xfrm>
            <a:off x="2231952" y="-18743"/>
            <a:ext cx="8240486" cy="224511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dirty="0">
                <a:solidFill>
                  <a:srgbClr val="322E50"/>
                </a:solidFill>
                <a:latin typeface="Gotham Medium" pitchFamily="2" charset="0"/>
                <a:cs typeface="Gotham Medium" pitchFamily="2" charset="0"/>
              </a:rPr>
              <a:t>Black Gold: Texas Oil</a:t>
            </a:r>
            <a:br>
              <a:rPr lang="en-US" sz="4800" dirty="0">
                <a:solidFill>
                  <a:srgbClr val="322E50"/>
                </a:solidFill>
                <a:latin typeface="Gotham Medium" pitchFamily="2" charset="0"/>
                <a:cs typeface="Gotham Medium" pitchFamily="2" charset="0"/>
              </a:rPr>
            </a:br>
            <a:r>
              <a:rPr lang="en-US" sz="4800" dirty="0">
                <a:solidFill>
                  <a:srgbClr val="322E50"/>
                </a:solidFill>
                <a:latin typeface="Gotham Medium" pitchFamily="2" charset="0"/>
              </a:rPr>
              <a:t>			       </a:t>
            </a:r>
            <a:r>
              <a:rPr lang="en-US" sz="3600" dirty="0">
                <a:solidFill>
                  <a:srgbClr val="322E50"/>
                </a:solidFill>
                <a:latin typeface="Gotham Medium" pitchFamily="2" charset="0"/>
              </a:rPr>
              <a:t>Fire in the fields!</a:t>
            </a:r>
            <a:br>
              <a:rPr lang="en-US" sz="3600" dirty="0">
                <a:solidFill>
                  <a:srgbClr val="322E50"/>
                </a:solidFill>
              </a:rPr>
            </a:br>
            <a:br>
              <a:rPr lang="en-US" sz="3600" dirty="0">
                <a:latin typeface="Gotham Medium"/>
              </a:rPr>
            </a:br>
            <a:endParaRPr lang="en-US" sz="3600" dirty="0">
              <a:latin typeface="Gotham Medium"/>
            </a:endParaRPr>
          </a:p>
        </p:txBody>
      </p:sp>
    </p:spTree>
    <p:extLst>
      <p:ext uri="{BB962C8B-B14F-4D97-AF65-F5344CB8AC3E}">
        <p14:creationId xmlns:p14="http://schemas.microsoft.com/office/powerpoint/2010/main" val="3716142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pic>
        <p:nvPicPr>
          <p:cNvPr id="15" name="Picture 15" descr="map.jpg" title="map showing south east Texa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992" y="1593698"/>
            <a:ext cx="7896453" cy="526430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517795"/>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16" name="Text Placeholder 2">
            <a:extLst>
              <a:ext uri="{FF2B5EF4-FFF2-40B4-BE49-F238E27FC236}">
                <a16:creationId xmlns:a16="http://schemas.microsoft.com/office/drawing/2014/main" id="{7667C607-6212-5745-8D31-F2386E4EDEAC}"/>
              </a:ext>
            </a:extLst>
          </p:cNvPr>
          <p:cNvSpPr txBox="1">
            <a:spLocks/>
          </p:cNvSpPr>
          <p:nvPr/>
        </p:nvSpPr>
        <p:spPr>
          <a:xfrm>
            <a:off x="6447295" y="5171893"/>
            <a:ext cx="3463870" cy="16861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solidFill>
                  <a:schemeClr val="tx1">
                    <a:lumMod val="75000"/>
                    <a:lumOff val="25000"/>
                  </a:schemeClr>
                </a:solidFill>
                <a:latin typeface="Gotham Book" pitchFamily="2" charset="0"/>
                <a:cs typeface="Gotham Book" pitchFamily="2" charset="0"/>
              </a:rPr>
              <a:t>The oil fields covered in this lesson were located in Beaumont and Orange, Texas. Can you find these towns on the map?</a:t>
            </a:r>
          </a:p>
          <a:p>
            <a:pPr marL="0" indent="0">
              <a:lnSpc>
                <a:spcPct val="100000"/>
              </a:lnSpc>
              <a:spcBef>
                <a:spcPts val="0"/>
              </a:spcBef>
              <a:buNone/>
            </a:pPr>
            <a:endParaRPr lang="en-US" sz="2000" dirty="0">
              <a:solidFill>
                <a:schemeClr val="tx1">
                  <a:lumMod val="75000"/>
                  <a:lumOff val="25000"/>
                </a:schemeClr>
              </a:solidFill>
              <a:latin typeface="Gotham Book" pitchFamily="2" charset="0"/>
              <a:cs typeface="Gotham Book" pitchFamily="2" charset="0"/>
            </a:endParaRPr>
          </a:p>
        </p:txBody>
      </p:sp>
      <p:sp>
        <p:nvSpPr>
          <p:cNvPr id="11" name="Title 5"/>
          <p:cNvSpPr txBox="1">
            <a:spLocks noGrp="1"/>
          </p:cNvSpPr>
          <p:nvPr>
            <p:ph type="title"/>
          </p:nvPr>
        </p:nvSpPr>
        <p:spPr>
          <a:xfrm>
            <a:off x="261993" y="15268"/>
            <a:ext cx="10515600" cy="1325563"/>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dirty="0">
                <a:solidFill>
                  <a:schemeClr val="bg1"/>
                </a:solidFill>
                <a:latin typeface="Gotham Medium" pitchFamily="2" charset="0"/>
                <a:cs typeface="Gotham Medium" pitchFamily="2" charset="0"/>
              </a:rPr>
              <a:t>Black Gold: Texas Oil</a:t>
            </a:r>
            <a:br>
              <a:rPr lang="en-US" sz="4900" dirty="0">
                <a:solidFill>
                  <a:schemeClr val="bg1"/>
                </a:solidFill>
                <a:latin typeface="Gotham Medium" pitchFamily="2" charset="0"/>
                <a:cs typeface="Gotham Medium" pitchFamily="2" charset="0"/>
              </a:rPr>
            </a:br>
            <a:r>
              <a:rPr lang="en-US" sz="4800" dirty="0">
                <a:solidFill>
                  <a:schemeClr val="bg1"/>
                </a:solidFill>
                <a:latin typeface="Gotham Medium" pitchFamily="2" charset="0"/>
              </a:rPr>
              <a:t>			         </a:t>
            </a:r>
            <a:r>
              <a:rPr lang="en-US" sz="3600" dirty="0">
                <a:solidFill>
                  <a:schemeClr val="bg1"/>
                </a:solidFill>
                <a:latin typeface="Gotham Medium" pitchFamily="2" charset="0"/>
              </a:rPr>
              <a:t>Find the town</a:t>
            </a:r>
            <a:endParaRPr lang="en-US" sz="3600" dirty="0">
              <a:solidFill>
                <a:schemeClr val="bg1"/>
              </a:solidFill>
            </a:endParaRPr>
          </a:p>
        </p:txBody>
      </p:sp>
    </p:spTree>
    <p:extLst>
      <p:ext uri="{BB962C8B-B14F-4D97-AF65-F5344CB8AC3E}">
        <p14:creationId xmlns:p14="http://schemas.microsoft.com/office/powerpoint/2010/main" val="4263155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649</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Gotham Book</vt:lpstr>
      <vt:lpstr>Gotham Medium</vt:lpstr>
      <vt:lpstr>Office Theme</vt:lpstr>
      <vt:lpstr>Black Gold: Texas Oil      </vt:lpstr>
      <vt:lpstr>Black Gold: Texas Oil     Spindletop</vt:lpstr>
      <vt:lpstr>Black Gold: Texas Oil    Oilmen in the field</vt:lpstr>
      <vt:lpstr>Black Gold: Texas Oil          the Humble oil well</vt:lpstr>
      <vt:lpstr>Black Gold: Texas Oil   The oil field boom </vt:lpstr>
      <vt:lpstr>Black Gold: Texas Oil           Fire in the fields!  </vt:lpstr>
      <vt:lpstr>Black Gold: Texas Oil             Find the 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Sylve, Joshua</dc:creator>
  <cp:lastModifiedBy>Belden, Dreanna</cp:lastModifiedBy>
  <cp:revision>55</cp:revision>
  <dcterms:created xsi:type="dcterms:W3CDTF">2020-07-07T18:16:05Z</dcterms:created>
  <dcterms:modified xsi:type="dcterms:W3CDTF">2020-08-25T19:45:38Z</dcterms:modified>
</cp:coreProperties>
</file>